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73" r:id="rId6"/>
    <p:sldId id="259" r:id="rId7"/>
    <p:sldId id="260" r:id="rId8"/>
    <p:sldId id="303" r:id="rId9"/>
    <p:sldId id="304" r:id="rId10"/>
    <p:sldId id="305" r:id="rId11"/>
    <p:sldId id="261" r:id="rId12"/>
    <p:sldId id="262" r:id="rId13"/>
    <p:sldId id="263" r:id="rId14"/>
    <p:sldId id="264" r:id="rId15"/>
    <p:sldId id="266" r:id="rId16"/>
    <p:sldId id="277" r:id="rId17"/>
    <p:sldId id="278" r:id="rId18"/>
    <p:sldId id="279" r:id="rId19"/>
    <p:sldId id="268" r:id="rId20"/>
    <p:sldId id="302" r:id="rId21"/>
    <p:sldId id="269" r:id="rId22"/>
    <p:sldId id="274" r:id="rId23"/>
    <p:sldId id="275" r:id="rId24"/>
    <p:sldId id="294" r:id="rId25"/>
    <p:sldId id="295" r:id="rId26"/>
    <p:sldId id="296" r:id="rId27"/>
    <p:sldId id="297" r:id="rId28"/>
    <p:sldId id="298" r:id="rId29"/>
    <p:sldId id="299" r:id="rId30"/>
    <p:sldId id="300" r:id="rId31"/>
    <p:sldId id="301" r:id="rId32"/>
    <p:sldId id="306" r:id="rId33"/>
    <p:sldId id="307" r:id="rId34"/>
    <p:sldId id="308" r:id="rId35"/>
    <p:sldId id="309" r:id="rId36"/>
    <p:sldId id="310" r:id="rId37"/>
    <p:sldId id="270" r:id="rId38"/>
    <p:sldId id="271" r:id="rId39"/>
    <p:sldId id="272" r:id="rId40"/>
    <p:sldId id="265" r:id="rId41"/>
  </p:sldIdLst>
  <p:sldSz cx="18288000" cy="10287000"/>
  <p:notesSz cx="6858000" cy="9144000"/>
  <p:embeddedFontLst>
    <p:embeddedFont>
      <p:font typeface="Open Sans"/>
      <p:regular r:id="rId45"/>
    </p:embeddedFont>
    <p:embeddedFont>
      <p:font typeface="Open Sans Bold"/>
      <p:bold r:id="rId46"/>
    </p:embeddedFont>
    <p:embeddedFont>
      <p:font typeface="Bebas Neue Cyrillic" panose="02000506000000020004"/>
      <p:regular r:id="rId47"/>
    </p:embeddedFont>
    <p:embeddedFont>
      <p:font typeface="Canva Sans" panose="020B0503030501040103"/>
      <p:regular r:id="rId48"/>
    </p:embeddedFont>
    <p:embeddedFont>
      <p:font typeface="Calibri" panose="020F0502020204030204" charset="0"/>
      <p:regular r:id="rId49"/>
      <p:bold r:id="rId50"/>
      <p:italic r:id="rId51"/>
      <p:boldItalic r:id="rId52"/>
    </p:embeddedFont>
    <p:embeddedFont>
      <p:font typeface="Calibri" panose="020F0502020204030204"/>
      <p:regular r:id="rId53"/>
      <p:bold r:id="rId54"/>
      <p:italic r:id="rId55"/>
      <p:boldItalic r:id="rId56"/>
    </p:embeddedFont>
    <p:embeddedFont>
      <p:font typeface="Arial Unicode MS" panose="020B0604020202020204" pitchFamily="34" charset="-128"/>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font" Target="fonts/font13.fntdata"/><Relationship Id="rId56" Type="http://schemas.openxmlformats.org/officeDocument/2006/relationships/font" Target="fonts/font12.fntdata"/><Relationship Id="rId55" Type="http://schemas.openxmlformats.org/officeDocument/2006/relationships/font" Target="fonts/font11.fntdata"/><Relationship Id="rId54" Type="http://schemas.openxmlformats.org/officeDocument/2006/relationships/font" Target="fonts/font10.fntdata"/><Relationship Id="rId53" Type="http://schemas.openxmlformats.org/officeDocument/2006/relationships/font" Target="fonts/font9.fntdata"/><Relationship Id="rId52" Type="http://schemas.openxmlformats.org/officeDocument/2006/relationships/font" Target="fonts/font8.fntdata"/><Relationship Id="rId51" Type="http://schemas.openxmlformats.org/officeDocument/2006/relationships/font" Target="fonts/font7.fntdata"/><Relationship Id="rId50" Type="http://schemas.openxmlformats.org/officeDocument/2006/relationships/font" Target="fonts/font6.fntdata"/><Relationship Id="rId5" Type="http://schemas.openxmlformats.org/officeDocument/2006/relationships/slide" Target="slides/slide3.xml"/><Relationship Id="rId49" Type="http://schemas.openxmlformats.org/officeDocument/2006/relationships/font" Target="fonts/font5.fntdata"/><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0542E6-1D39-4297-9A22-FAB3E71E39F7}" type="doc">
      <dgm:prSet loTypeId="urn:microsoft.com/office/officeart/2009/layout/CircleArrowProcess" loCatId="process" qsTypeId="urn:microsoft.com/office/officeart/2005/8/quickstyle/simple1" qsCatId="simple" csTypeId="urn:microsoft.com/office/officeart/2005/8/colors/accent1_2" csCatId="accent1" phldr="1"/>
      <dgm:spPr/>
      <dgm:t>
        <a:bodyPr/>
        <a:p>
          <a:endParaRPr lang="en-US"/>
        </a:p>
      </dgm:t>
    </dgm:pt>
    <dgm:pt modelId="{31ED4083-A198-4EF7-9D02-6095618C0665}">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1. </a:t>
          </a:r>
          <a:r>
            <a:rPr lang="en-US" b="1">
              <a:solidFill>
                <a:schemeClr val="tx2">
                  <a:lumMod val="40000"/>
                  <a:lumOff val="60000"/>
                </a:schemeClr>
              </a:solidFill>
            </a:rPr>
            <a:t>Incident Summary</a:t>
          </a:r>
          <a:r>
            <a:rPr lang="en-US" b="1">
              <a:solidFill>
                <a:schemeClr val="tx2">
                  <a:lumMod val="40000"/>
                  <a:lumOff val="60000"/>
                </a:schemeClr>
              </a:solidFill>
            </a:rPr>
            <a:t/>
          </a:r>
          <a:endParaRPr lang="en-US" b="1">
            <a:solidFill>
              <a:schemeClr val="tx2">
                <a:lumMod val="40000"/>
                <a:lumOff val="60000"/>
              </a:schemeClr>
            </a:solidFill>
          </a:endParaRPr>
        </a:p>
      </dgm:t>
    </dgm:pt>
    <dgm:pt modelId="{53AE641B-1E2B-419B-BE81-32C4AD1484CF}" cxnId="{87BEDAB7-A1EF-4DC2-9667-F512962951E4}" type="parTrans">
      <dgm:prSet/>
      <dgm:spPr/>
      <dgm:t>
        <a:bodyPr/>
        <a:p>
          <a:endParaRPr lang="en-US"/>
        </a:p>
      </dgm:t>
    </dgm:pt>
    <dgm:pt modelId="{A5932087-85A1-4574-A322-B1C59978E7FF}" cxnId="{87BEDAB7-A1EF-4DC2-9667-F512962951E4}" type="sibTrans">
      <dgm:prSet/>
      <dgm:spPr/>
      <dgm:t>
        <a:bodyPr/>
        <a:p>
          <a:endParaRPr lang="en-US"/>
        </a:p>
      </dgm:t>
    </dgm:pt>
    <dgm:pt modelId="{8544D601-3B58-44F7-8CA8-F4F82416A7AF}">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2</a:t>
          </a:r>
          <a:r>
            <a:rPr lang="en-US">
              <a:solidFill>
                <a:schemeClr val="tx2">
                  <a:lumMod val="40000"/>
                  <a:lumOff val="60000"/>
                </a:schemeClr>
              </a:solidFill>
            </a:rPr>
            <a:t>.</a:t>
          </a:r>
          <a:r>
            <a:rPr lang="en-US">
              <a:solidFill>
                <a:schemeClr val="tx2">
                  <a:lumMod val="40000"/>
                  <a:lumOff val="60000"/>
                </a:schemeClr>
              </a:solidFill>
            </a:rPr>
            <a:t> </a:t>
          </a:r>
          <a:r>
            <a:rPr lang="en-US" b="1">
              <a:solidFill>
                <a:schemeClr val="tx2">
                  <a:lumMod val="40000"/>
                  <a:lumOff val="60000"/>
                </a:schemeClr>
              </a:solidFill>
            </a:rPr>
            <a:t>Containment and Eradication</a:t>
          </a:r>
          <a:r>
            <a:rPr lang="en-US" b="1">
              <a:solidFill>
                <a:schemeClr val="tx2">
                  <a:lumMod val="40000"/>
                  <a:lumOff val="60000"/>
                </a:schemeClr>
              </a:solidFill>
            </a:rPr>
            <a:t/>
          </a:r>
          <a:endParaRPr lang="en-US" b="1">
            <a:solidFill>
              <a:schemeClr val="tx2">
                <a:lumMod val="40000"/>
                <a:lumOff val="60000"/>
              </a:schemeClr>
            </a:solidFill>
          </a:endParaRPr>
        </a:p>
      </dgm:t>
    </dgm:pt>
    <dgm:pt modelId="{A0B6D8B9-B553-4F05-80BD-E9FDFBA33342}" cxnId="{0A04FFAA-E63B-4170-B367-3921BEE0F1C7}" type="parTrans">
      <dgm:prSet/>
      <dgm:spPr/>
      <dgm:t>
        <a:bodyPr/>
        <a:p>
          <a:endParaRPr lang="en-US"/>
        </a:p>
      </dgm:t>
    </dgm:pt>
    <dgm:pt modelId="{7A9BE181-F328-4D5D-8FFB-CB66942FEF4F}" cxnId="{0A04FFAA-E63B-4170-B367-3921BEE0F1C7}" type="sibTrans">
      <dgm:prSet/>
      <dgm:spPr/>
      <dgm:t>
        <a:bodyPr/>
        <a:p>
          <a:endParaRPr lang="en-US"/>
        </a:p>
      </dgm:t>
    </dgm:pt>
    <dgm:pt modelId="{CFC9CD4B-713B-4F1B-AAB5-2A5668C5EEE0}">
      <dgm:prSet phldrT="[Text]" phldr="0" custT="0"/>
      <dgm:spPr/>
      <dgm:t>
        <a:bodyPr vert="horz" wrap="square"/>
        <a:p>
          <a:pPr>
            <a:lnSpc>
              <a:spcPct val="100000"/>
            </a:lnSpc>
            <a:spcBef>
              <a:spcPct val="0"/>
            </a:spcBef>
            <a:spcAft>
              <a:spcPct val="35000"/>
            </a:spcAft>
          </a:pPr>
          <a:r>
            <a:rPr lang="en-US"/>
            <a:t>3</a:t>
          </a:r>
          <a:r>
            <a:rPr lang="en-US">
              <a:solidFill>
                <a:schemeClr val="tx2">
                  <a:lumMod val="40000"/>
                  <a:lumOff val="60000"/>
                </a:schemeClr>
              </a:solidFill>
            </a:rPr>
            <a:t>. </a:t>
          </a:r>
          <a:r>
            <a:rPr lang="en-US" b="1">
              <a:solidFill>
                <a:schemeClr val="tx2">
                  <a:lumMod val="40000"/>
                  <a:lumOff val="60000"/>
                </a:schemeClr>
              </a:solidFill>
            </a:rPr>
            <a:t>Timeline of Event</a:t>
          </a:r>
          <a:r>
            <a:rPr lang="en-US">
              <a:solidFill>
                <a:schemeClr val="tx2">
                  <a:lumMod val="40000"/>
                  <a:lumOff val="60000"/>
                </a:schemeClr>
              </a:solidFill>
            </a:rPr>
            <a:t>s</a:t>
          </a:r>
          <a:r>
            <a:rPr lang="en-US">
              <a:solidFill>
                <a:schemeClr val="tx2">
                  <a:lumMod val="40000"/>
                  <a:lumOff val="60000"/>
                </a:schemeClr>
              </a:solidFill>
            </a:rPr>
            <a:t/>
          </a:r>
          <a:endParaRPr lang="en-US">
            <a:solidFill>
              <a:schemeClr val="tx2">
                <a:lumMod val="40000"/>
                <a:lumOff val="60000"/>
              </a:schemeClr>
            </a:solidFill>
          </a:endParaRPr>
        </a:p>
      </dgm:t>
    </dgm:pt>
    <dgm:pt modelId="{DC27A947-2589-4742-A8EA-074616088ECE}" cxnId="{6E0E6921-7339-410E-8AA7-372ABFBFFE56}" type="parTrans">
      <dgm:prSet/>
      <dgm:spPr/>
      <dgm:t>
        <a:bodyPr/>
        <a:p>
          <a:endParaRPr lang="en-US"/>
        </a:p>
      </dgm:t>
    </dgm:pt>
    <dgm:pt modelId="{EF87AB46-0D88-4328-9EA8-25255B33C0ED}" cxnId="{6E0E6921-7339-410E-8AA7-372ABFBFFE56}" type="sibTrans">
      <dgm:prSet/>
      <dgm:spPr/>
      <dgm:t>
        <a:bodyPr/>
        <a:p>
          <a:endParaRPr lang="en-US"/>
        </a:p>
      </dgm:t>
    </dgm:pt>
    <dgm:pt modelId="{1DF35CBB-AD01-4F2C-A37E-2C3251B146B9}" type="pres">
      <dgm:prSet presAssocID="{EB0542E6-1D39-4297-9A22-FAB3E71E39F7}" presName="Name0" presStyleCnt="0">
        <dgm:presLayoutVars>
          <dgm:chMax val="7"/>
          <dgm:chPref val="7"/>
          <dgm:dir/>
          <dgm:animLvl val="lvl"/>
        </dgm:presLayoutVars>
      </dgm:prSet>
      <dgm:spPr/>
    </dgm:pt>
    <dgm:pt modelId="{B9FC598B-3221-4484-AA0C-AD9DDE099E17}" type="pres">
      <dgm:prSet presAssocID="{31ED4083-A198-4EF7-9D02-6095618C0665}" presName="Accent1" presStyleCnt="0"/>
      <dgm:spPr/>
    </dgm:pt>
    <dgm:pt modelId="{9164192F-A81A-4DA1-B383-F23B6CC842E3}" type="pres">
      <dgm:prSet presAssocID="{31ED4083-A198-4EF7-9D02-6095618C0665}" presName="Accent" presStyleLbl="node1" presStyleIdx="0" presStyleCnt="3"/>
      <dgm:spPr/>
    </dgm:pt>
    <dgm:pt modelId="{9AB448F7-6BD0-4BB3-B8F7-DB4C19E9CCA4}" type="pres">
      <dgm:prSet presAssocID="{31ED4083-A198-4EF7-9D02-6095618C0665}" presName="Parent1" presStyleLbl="revTx" presStyleIdx="0" presStyleCnt="3">
        <dgm:presLayoutVars>
          <dgm:chMax val="1"/>
          <dgm:chPref val="1"/>
          <dgm:bulletEnabled val="1"/>
        </dgm:presLayoutVars>
      </dgm:prSet>
      <dgm:spPr/>
    </dgm:pt>
    <dgm:pt modelId="{A7AF8050-A5AF-4B24-9FBA-B7E6B4A316A9}" type="pres">
      <dgm:prSet presAssocID="{8544D601-3B58-44F7-8CA8-F4F82416A7AF}" presName="Accent2" presStyleCnt="0"/>
      <dgm:spPr/>
    </dgm:pt>
    <dgm:pt modelId="{07A1B6E6-69FE-41A9-A02D-FC30DA8AA336}" type="pres">
      <dgm:prSet presAssocID="{8544D601-3B58-44F7-8CA8-F4F82416A7AF}" presName="Accent" presStyleLbl="node1" presStyleIdx="1" presStyleCnt="3"/>
      <dgm:spPr/>
    </dgm:pt>
    <dgm:pt modelId="{2E0A07A2-4A81-424A-8D01-C5962348923E}" type="pres">
      <dgm:prSet presAssocID="{8544D601-3B58-44F7-8CA8-F4F82416A7AF}" presName="Parent2" presStyleLbl="revTx" presStyleIdx="1" presStyleCnt="3">
        <dgm:presLayoutVars>
          <dgm:chMax val="1"/>
          <dgm:chPref val="1"/>
          <dgm:bulletEnabled val="1"/>
        </dgm:presLayoutVars>
      </dgm:prSet>
      <dgm:spPr/>
    </dgm:pt>
    <dgm:pt modelId="{0FD5E720-2662-439D-A43B-9A02D32B91F5}" type="pres">
      <dgm:prSet presAssocID="{CFC9CD4B-713B-4F1B-AAB5-2A5668C5EEE0}" presName="Accent3" presStyleCnt="0"/>
      <dgm:spPr/>
    </dgm:pt>
    <dgm:pt modelId="{F72DF72C-7704-45A3-BE16-CF86B9BF89F7}" type="pres">
      <dgm:prSet presAssocID="{CFC9CD4B-713B-4F1B-AAB5-2A5668C5EEE0}" presName="Accent" presStyleLbl="node1" presStyleIdx="2" presStyleCnt="3"/>
      <dgm:spPr/>
    </dgm:pt>
    <dgm:pt modelId="{CE2197BD-1972-45F6-BACA-5BBDC619BE5C}" type="pres">
      <dgm:prSet presAssocID="{CFC9CD4B-713B-4F1B-AAB5-2A5668C5EEE0}" presName="Parent3" presStyleLbl="revTx" presStyleIdx="2" presStyleCnt="3">
        <dgm:presLayoutVars>
          <dgm:chMax val="1"/>
          <dgm:chPref val="1"/>
          <dgm:bulletEnabled val="1"/>
        </dgm:presLayoutVars>
      </dgm:prSet>
      <dgm:spPr/>
    </dgm:pt>
  </dgm:ptLst>
  <dgm:cxnLst>
    <dgm:cxn modelId="{87BEDAB7-A1EF-4DC2-9667-F512962951E4}" srcId="{EB0542E6-1D39-4297-9A22-FAB3E71E39F7}" destId="{31ED4083-A198-4EF7-9D02-6095618C0665}" srcOrd="0" destOrd="0" parTransId="{53AE641B-1E2B-419B-BE81-32C4AD1484CF}" sibTransId="{A5932087-85A1-4574-A322-B1C59978E7FF}"/>
    <dgm:cxn modelId="{0A04FFAA-E63B-4170-B367-3921BEE0F1C7}" srcId="{EB0542E6-1D39-4297-9A22-FAB3E71E39F7}" destId="{8544D601-3B58-44F7-8CA8-F4F82416A7AF}" srcOrd="1" destOrd="0" parTransId="{A0B6D8B9-B553-4F05-80BD-E9FDFBA33342}" sibTransId="{7A9BE181-F328-4D5D-8FFB-CB66942FEF4F}"/>
    <dgm:cxn modelId="{6E0E6921-7339-410E-8AA7-372ABFBFFE56}" srcId="{EB0542E6-1D39-4297-9A22-FAB3E71E39F7}" destId="{CFC9CD4B-713B-4F1B-AAB5-2A5668C5EEE0}" srcOrd="2" destOrd="0" parTransId="{DC27A947-2589-4742-A8EA-074616088ECE}" sibTransId="{EF87AB46-0D88-4328-9EA8-25255B33C0ED}"/>
    <dgm:cxn modelId="{7231AB95-8E5D-44A4-88CC-3184B533AA7E}" type="presOf" srcId="{EB0542E6-1D39-4297-9A22-FAB3E71E39F7}" destId="{1DF35CBB-AD01-4F2C-A37E-2C3251B146B9}" srcOrd="0" destOrd="0" presId="urn:microsoft.com/office/officeart/2009/layout/CircleArrowProcess"/>
    <dgm:cxn modelId="{E25AE943-7FB0-4105-A787-753D20232C7C}" type="presParOf" srcId="{1DF35CBB-AD01-4F2C-A37E-2C3251B146B9}" destId="{B9FC598B-3221-4484-AA0C-AD9DDE099E17}" srcOrd="0" destOrd="0" presId="urn:microsoft.com/office/officeart/2009/layout/CircleArrowProcess"/>
    <dgm:cxn modelId="{27FF08A4-8C01-4D9A-A4A6-46C013722C4E}" type="presParOf" srcId="{B9FC598B-3221-4484-AA0C-AD9DDE099E17}" destId="{9164192F-A81A-4DA1-B383-F23B6CC842E3}" srcOrd="0" destOrd="0" presId="urn:microsoft.com/office/officeart/2009/layout/CircleArrowProcess"/>
    <dgm:cxn modelId="{50795865-EB04-4E30-90E5-45AB4109F8F9}" type="presParOf" srcId="{1DF35CBB-AD01-4F2C-A37E-2C3251B146B9}" destId="{9AB448F7-6BD0-4BB3-B8F7-DB4C19E9CCA4}" srcOrd="1" destOrd="0" presId="urn:microsoft.com/office/officeart/2009/layout/CircleArrowProcess"/>
    <dgm:cxn modelId="{D750CE51-7F1F-4F65-929F-D899ED77D59B}" type="presOf" srcId="{31ED4083-A198-4EF7-9D02-6095618C0665}" destId="{9AB448F7-6BD0-4BB3-B8F7-DB4C19E9CCA4}" srcOrd="0" destOrd="0" presId="urn:microsoft.com/office/officeart/2009/layout/CircleArrowProcess"/>
    <dgm:cxn modelId="{0156AC92-2841-4AE0-9122-29161A301927}" type="presParOf" srcId="{1DF35CBB-AD01-4F2C-A37E-2C3251B146B9}" destId="{A7AF8050-A5AF-4B24-9FBA-B7E6B4A316A9}" srcOrd="2" destOrd="0" presId="urn:microsoft.com/office/officeart/2009/layout/CircleArrowProcess"/>
    <dgm:cxn modelId="{36B1D849-6CDB-4A78-BCAB-5759C8EC18B7}" type="presParOf" srcId="{A7AF8050-A5AF-4B24-9FBA-B7E6B4A316A9}" destId="{07A1B6E6-69FE-41A9-A02D-FC30DA8AA336}" srcOrd="0" destOrd="2" presId="urn:microsoft.com/office/officeart/2009/layout/CircleArrowProcess"/>
    <dgm:cxn modelId="{757B64DF-7FB7-4E5D-8F4B-B706CAD00B3C}" type="presParOf" srcId="{1DF35CBB-AD01-4F2C-A37E-2C3251B146B9}" destId="{2E0A07A2-4A81-424A-8D01-C5962348923E}" srcOrd="3" destOrd="0" presId="urn:microsoft.com/office/officeart/2009/layout/CircleArrowProcess"/>
    <dgm:cxn modelId="{3AF34BD1-95EA-4125-89C4-5E8349FAA9FA}" type="presOf" srcId="{8544D601-3B58-44F7-8CA8-F4F82416A7AF}" destId="{2E0A07A2-4A81-424A-8D01-C5962348923E}" srcOrd="0" destOrd="0" presId="urn:microsoft.com/office/officeart/2009/layout/CircleArrowProcess"/>
    <dgm:cxn modelId="{22BD46CB-4C10-4404-97A0-16348E90CCF0}" type="presParOf" srcId="{1DF35CBB-AD01-4F2C-A37E-2C3251B146B9}" destId="{0FD5E720-2662-439D-A43B-9A02D32B91F5}" srcOrd="4" destOrd="0" presId="urn:microsoft.com/office/officeart/2009/layout/CircleArrowProcess"/>
    <dgm:cxn modelId="{418FD501-3357-42EC-91B6-340B3D2D7AC1}" type="presParOf" srcId="{0FD5E720-2662-439D-A43B-9A02D32B91F5}" destId="{F72DF72C-7704-45A3-BE16-CF86B9BF89F7}" srcOrd="0" destOrd="4" presId="urn:microsoft.com/office/officeart/2009/layout/CircleArrowProcess"/>
    <dgm:cxn modelId="{FC11147D-091E-4052-BA14-02A039B208E7}" type="presParOf" srcId="{1DF35CBB-AD01-4F2C-A37E-2C3251B146B9}" destId="{CE2197BD-1972-45F6-BACA-5BBDC619BE5C}" srcOrd="5" destOrd="0" presId="urn:microsoft.com/office/officeart/2009/layout/CircleArrowProcess"/>
    <dgm:cxn modelId="{1C63113C-982D-4536-BA96-79451979174D}" type="presOf" srcId="{CFC9CD4B-713B-4F1B-AAB5-2A5668C5EEE0}" destId="{CE2197BD-1972-45F6-BACA-5BBDC619BE5C}" srcOrd="0"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B6988C-FE2E-46D1-91E5-3579F0C7FAFF}" type="doc">
      <dgm:prSet loTypeId="urn:microsoft.com/office/officeart/2009/layout/CircleArrowProcess" loCatId="process" qsTypeId="urn:microsoft.com/office/officeart/2005/8/quickstyle/simple1" qsCatId="simple" csTypeId="urn:microsoft.com/office/officeart/2005/8/colors/accent1_2" csCatId="accent1" phldr="1"/>
      <dgm:spPr/>
      <dgm:t>
        <a:bodyPr/>
        <a:p>
          <a:endParaRPr lang="en-US"/>
        </a:p>
      </dgm:t>
    </dgm:pt>
    <dgm:pt modelId="{5C927908-660D-4E83-9BCB-D6C8D01C4C6E}">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7. </a:t>
          </a:r>
          <a:r>
            <a:rPr lang="en-US" b="1">
              <a:solidFill>
                <a:schemeClr val="tx2">
                  <a:lumMod val="40000"/>
                  <a:lumOff val="60000"/>
                </a:schemeClr>
              </a:solidFill>
            </a:rPr>
            <a:t>Lessons </a:t>
          </a:r>
          <a:r>
            <a:rPr lang="en-US" b="1">
              <a:solidFill>
                <a:schemeClr val="tx2">
                  <a:lumMod val="40000"/>
                  <a:lumOff val="60000"/>
                </a:schemeClr>
              </a:solidFill>
            </a:rPr>
            <a:t>Learned</a:t>
          </a:r>
          <a:r>
            <a:rPr lang="en-US" b="1">
              <a:solidFill>
                <a:schemeClr val="tx2">
                  <a:lumMod val="40000"/>
                  <a:lumOff val="60000"/>
                </a:schemeClr>
              </a:solidFill>
            </a:rPr>
            <a:t/>
          </a:r>
          <a:endParaRPr lang="en-US" b="1">
            <a:solidFill>
              <a:schemeClr val="tx2">
                <a:lumMod val="40000"/>
                <a:lumOff val="60000"/>
              </a:schemeClr>
            </a:solidFill>
          </a:endParaRPr>
        </a:p>
      </dgm:t>
    </dgm:pt>
    <dgm:pt modelId="{5568404F-614D-44BF-81E6-77C1E19D933C}" cxnId="{9CEC35DE-DABF-4C31-B226-024CC583DDD0}" type="parTrans">
      <dgm:prSet/>
      <dgm:spPr/>
      <dgm:t>
        <a:bodyPr/>
        <a:p>
          <a:endParaRPr lang="en-US"/>
        </a:p>
      </dgm:t>
    </dgm:pt>
    <dgm:pt modelId="{8D900F0E-E83A-4E87-A73A-49F7E86D62E1}" cxnId="{9CEC35DE-DABF-4C31-B226-024CC583DDD0}" type="sibTrans">
      <dgm:prSet/>
      <dgm:spPr/>
      <dgm:t>
        <a:bodyPr/>
        <a:p>
          <a:endParaRPr lang="en-US"/>
        </a:p>
      </dgm:t>
    </dgm:pt>
    <dgm:pt modelId="{E94C4210-DA48-401D-BB88-5D75608B5C03}">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8</a:t>
          </a:r>
          <a:r>
            <a:rPr lang="en-US">
              <a:solidFill>
                <a:schemeClr val="tx2">
                  <a:lumMod val="40000"/>
                  <a:lumOff val="60000"/>
                </a:schemeClr>
              </a:solidFill>
            </a:rPr>
            <a:t>. </a:t>
          </a:r>
          <a:r>
            <a:rPr lang="en-US" b="1">
              <a:solidFill>
                <a:schemeClr val="tx2">
                  <a:lumMod val="40000"/>
                  <a:lumOff val="60000"/>
                </a:schemeClr>
              </a:solidFill>
            </a:rPr>
            <a:t>Summary Report</a:t>
          </a:r>
          <a:r>
            <a:rPr lang="en-US" b="1">
              <a:solidFill>
                <a:schemeClr val="tx2">
                  <a:lumMod val="40000"/>
                  <a:lumOff val="60000"/>
                </a:schemeClr>
              </a:solidFill>
            </a:rPr>
            <a:t/>
          </a:r>
          <a:endParaRPr lang="en-US" b="1">
            <a:solidFill>
              <a:schemeClr val="tx2">
                <a:lumMod val="40000"/>
                <a:lumOff val="60000"/>
              </a:schemeClr>
            </a:solidFill>
          </a:endParaRPr>
        </a:p>
      </dgm:t>
    </dgm:pt>
    <dgm:pt modelId="{32ECC09A-81F9-4C15-A316-AC391E871171}" cxnId="{72143777-E087-45A1-957E-4EE301B73C4B}" type="parTrans">
      <dgm:prSet/>
      <dgm:spPr/>
      <dgm:t>
        <a:bodyPr/>
        <a:p>
          <a:endParaRPr lang="en-US"/>
        </a:p>
      </dgm:t>
    </dgm:pt>
    <dgm:pt modelId="{03B289C9-E23C-4D8C-B6DB-5BAEA106CA8C}" cxnId="{72143777-E087-45A1-957E-4EE301B73C4B}" type="sibTrans">
      <dgm:prSet/>
      <dgm:spPr/>
      <dgm:t>
        <a:bodyPr/>
        <a:p>
          <a:endParaRPr lang="en-US"/>
        </a:p>
      </dgm:t>
    </dgm:pt>
    <dgm:pt modelId="{EB60DAAE-0B9B-4572-AAE1-C269E4A8A307}">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9</a:t>
          </a:r>
          <a:r>
            <a:rPr lang="en-US">
              <a:solidFill>
                <a:schemeClr val="tx2">
                  <a:lumMod val="40000"/>
                  <a:lumOff val="60000"/>
                </a:schemeClr>
              </a:solidFill>
            </a:rPr>
            <a:t>. </a:t>
          </a:r>
          <a:r>
            <a:rPr lang="en-US" b="1">
              <a:solidFill>
                <a:schemeClr val="tx2">
                  <a:lumMod val="40000"/>
                  <a:lumOff val="60000"/>
                </a:schemeClr>
              </a:solidFill>
            </a:rPr>
            <a:t>Review and Improv</a:t>
          </a:r>
          <a:r>
            <a:rPr lang="en-US">
              <a:solidFill>
                <a:schemeClr val="tx2">
                  <a:lumMod val="40000"/>
                  <a:lumOff val="60000"/>
                </a:schemeClr>
              </a:solidFill>
            </a:rPr>
            <a:t>e</a:t>
          </a:r>
          <a:r>
            <a:rPr lang="en-US">
              <a:solidFill>
                <a:schemeClr val="tx2">
                  <a:lumMod val="40000"/>
                  <a:lumOff val="60000"/>
                </a:schemeClr>
              </a:solidFill>
            </a:rPr>
            <a:t/>
          </a:r>
          <a:endParaRPr lang="en-US">
            <a:solidFill>
              <a:schemeClr val="tx2">
                <a:lumMod val="40000"/>
                <a:lumOff val="60000"/>
              </a:schemeClr>
            </a:solidFill>
          </a:endParaRPr>
        </a:p>
      </dgm:t>
    </dgm:pt>
    <dgm:pt modelId="{B8EB374C-53D3-4F48-BF6C-B7E7E88572CE}" cxnId="{A9FCBBB9-AFDE-4B49-A7CE-A011B9110FED}" type="parTrans">
      <dgm:prSet/>
      <dgm:spPr/>
      <dgm:t>
        <a:bodyPr/>
        <a:p>
          <a:endParaRPr lang="en-US"/>
        </a:p>
      </dgm:t>
    </dgm:pt>
    <dgm:pt modelId="{D63D9C30-F904-49BC-9406-1E7C98D87F2E}" cxnId="{A9FCBBB9-AFDE-4B49-A7CE-A011B9110FED}" type="sibTrans">
      <dgm:prSet/>
      <dgm:spPr/>
      <dgm:t>
        <a:bodyPr/>
        <a:p>
          <a:endParaRPr lang="en-US"/>
        </a:p>
      </dgm:t>
    </dgm:pt>
    <dgm:pt modelId="{57EB53E0-B8C8-4669-9614-94EAF42845BB}" type="pres">
      <dgm:prSet presAssocID="{54B6988C-FE2E-46D1-91E5-3579F0C7FAFF}" presName="Name0" presStyleCnt="0">
        <dgm:presLayoutVars>
          <dgm:chMax val="7"/>
          <dgm:chPref val="7"/>
          <dgm:dir/>
          <dgm:animLvl val="lvl"/>
        </dgm:presLayoutVars>
      </dgm:prSet>
      <dgm:spPr/>
    </dgm:pt>
    <dgm:pt modelId="{921ECB3C-B833-434C-A6B3-52F189022447}" type="pres">
      <dgm:prSet presAssocID="{5C927908-660D-4E83-9BCB-D6C8D01C4C6E}" presName="Accent1" presStyleCnt="0"/>
      <dgm:spPr/>
    </dgm:pt>
    <dgm:pt modelId="{91EA656E-07C2-40DF-A7F1-F41090EA001C}" type="pres">
      <dgm:prSet presAssocID="{5C927908-660D-4E83-9BCB-D6C8D01C4C6E}" presName="Accent" presStyleLbl="node1" presStyleIdx="0" presStyleCnt="3"/>
      <dgm:spPr/>
    </dgm:pt>
    <dgm:pt modelId="{8D1CF814-BA1A-406E-93B4-8B06150C918F}" type="pres">
      <dgm:prSet presAssocID="{5C927908-660D-4E83-9BCB-D6C8D01C4C6E}" presName="Parent1" presStyleLbl="revTx" presStyleIdx="0" presStyleCnt="3">
        <dgm:presLayoutVars>
          <dgm:chMax val="1"/>
          <dgm:chPref val="1"/>
          <dgm:bulletEnabled val="1"/>
        </dgm:presLayoutVars>
      </dgm:prSet>
      <dgm:spPr/>
    </dgm:pt>
    <dgm:pt modelId="{F789A8D7-12A9-4499-AC0B-47999E92C31A}" type="pres">
      <dgm:prSet presAssocID="{E94C4210-DA48-401D-BB88-5D75608B5C03}" presName="Accent2" presStyleCnt="0"/>
      <dgm:spPr/>
    </dgm:pt>
    <dgm:pt modelId="{34AA66A3-6964-4238-925E-D6F785D69BEF}" type="pres">
      <dgm:prSet presAssocID="{E94C4210-DA48-401D-BB88-5D75608B5C03}" presName="Accent" presStyleLbl="node1" presStyleIdx="1" presStyleCnt="3"/>
      <dgm:spPr/>
    </dgm:pt>
    <dgm:pt modelId="{3E6A0C06-2611-4B42-AE6E-0156093BF298}" type="pres">
      <dgm:prSet presAssocID="{E94C4210-DA48-401D-BB88-5D75608B5C03}" presName="Parent2" presStyleLbl="revTx" presStyleIdx="1" presStyleCnt="3">
        <dgm:presLayoutVars>
          <dgm:chMax val="1"/>
          <dgm:chPref val="1"/>
          <dgm:bulletEnabled val="1"/>
        </dgm:presLayoutVars>
      </dgm:prSet>
      <dgm:spPr/>
    </dgm:pt>
    <dgm:pt modelId="{E3512E39-A082-420E-BC0D-D2E4F9F514D5}" type="pres">
      <dgm:prSet presAssocID="{EB60DAAE-0B9B-4572-AAE1-C269E4A8A307}" presName="Accent3" presStyleCnt="0"/>
      <dgm:spPr/>
    </dgm:pt>
    <dgm:pt modelId="{DC51DBE4-5110-4D10-A2D3-FC3E1554470E}" type="pres">
      <dgm:prSet presAssocID="{EB60DAAE-0B9B-4572-AAE1-C269E4A8A307}" presName="Accent" presStyleLbl="node1" presStyleIdx="2" presStyleCnt="3"/>
      <dgm:spPr/>
    </dgm:pt>
    <dgm:pt modelId="{5F8BD294-06DC-4F14-AFAB-0C573EF8AA6C}" type="pres">
      <dgm:prSet presAssocID="{EB60DAAE-0B9B-4572-AAE1-C269E4A8A307}" presName="Parent3" presStyleLbl="revTx" presStyleIdx="2" presStyleCnt="3">
        <dgm:presLayoutVars>
          <dgm:chMax val="1"/>
          <dgm:chPref val="1"/>
          <dgm:bulletEnabled val="1"/>
        </dgm:presLayoutVars>
      </dgm:prSet>
      <dgm:spPr/>
    </dgm:pt>
  </dgm:ptLst>
  <dgm:cxnLst>
    <dgm:cxn modelId="{9CEC35DE-DABF-4C31-B226-024CC583DDD0}" srcId="{54B6988C-FE2E-46D1-91E5-3579F0C7FAFF}" destId="{5C927908-660D-4E83-9BCB-D6C8D01C4C6E}" srcOrd="0" destOrd="0" parTransId="{5568404F-614D-44BF-81E6-77C1E19D933C}" sibTransId="{8D900F0E-E83A-4E87-A73A-49F7E86D62E1}"/>
    <dgm:cxn modelId="{72143777-E087-45A1-957E-4EE301B73C4B}" srcId="{54B6988C-FE2E-46D1-91E5-3579F0C7FAFF}" destId="{E94C4210-DA48-401D-BB88-5D75608B5C03}" srcOrd="1" destOrd="0" parTransId="{32ECC09A-81F9-4C15-A316-AC391E871171}" sibTransId="{03B289C9-E23C-4D8C-B6DB-5BAEA106CA8C}"/>
    <dgm:cxn modelId="{A9FCBBB9-AFDE-4B49-A7CE-A011B9110FED}" srcId="{54B6988C-FE2E-46D1-91E5-3579F0C7FAFF}" destId="{EB60DAAE-0B9B-4572-AAE1-C269E4A8A307}" srcOrd="2" destOrd="0" parTransId="{B8EB374C-53D3-4F48-BF6C-B7E7E88572CE}" sibTransId="{D63D9C30-F904-49BC-9406-1E7C98D87F2E}"/>
    <dgm:cxn modelId="{D635DDE7-C897-4E97-9543-CC83E8F2469F}" type="presOf" srcId="{54B6988C-FE2E-46D1-91E5-3579F0C7FAFF}" destId="{57EB53E0-B8C8-4669-9614-94EAF42845BB}" srcOrd="0" destOrd="0" presId="urn:microsoft.com/office/officeart/2009/layout/CircleArrowProcess"/>
    <dgm:cxn modelId="{D307F0A7-872F-467B-A02B-8032BCE91F42}" type="presParOf" srcId="{57EB53E0-B8C8-4669-9614-94EAF42845BB}" destId="{921ECB3C-B833-434C-A6B3-52F189022447}" srcOrd="0" destOrd="0" presId="urn:microsoft.com/office/officeart/2009/layout/CircleArrowProcess"/>
    <dgm:cxn modelId="{A35C309E-22D8-4456-9480-DDD63B61C713}" type="presParOf" srcId="{921ECB3C-B833-434C-A6B3-52F189022447}" destId="{91EA656E-07C2-40DF-A7F1-F41090EA001C}" srcOrd="0" destOrd="0" presId="urn:microsoft.com/office/officeart/2009/layout/CircleArrowProcess"/>
    <dgm:cxn modelId="{640D8138-BC4D-4274-BC9F-078D5BA5C556}" type="presParOf" srcId="{57EB53E0-B8C8-4669-9614-94EAF42845BB}" destId="{8D1CF814-BA1A-406E-93B4-8B06150C918F}" srcOrd="1" destOrd="0" presId="urn:microsoft.com/office/officeart/2009/layout/CircleArrowProcess"/>
    <dgm:cxn modelId="{4E219E47-BFBD-488A-B64D-390612DFDCFF}" type="presOf" srcId="{5C927908-660D-4E83-9BCB-D6C8D01C4C6E}" destId="{8D1CF814-BA1A-406E-93B4-8B06150C918F}" srcOrd="0" destOrd="0" presId="urn:microsoft.com/office/officeart/2009/layout/CircleArrowProcess"/>
    <dgm:cxn modelId="{5B60A42C-D9DE-4BC6-B3F9-6172E1ED4954}" type="presParOf" srcId="{57EB53E0-B8C8-4669-9614-94EAF42845BB}" destId="{F789A8D7-12A9-4499-AC0B-47999E92C31A}" srcOrd="2" destOrd="0" presId="urn:microsoft.com/office/officeart/2009/layout/CircleArrowProcess"/>
    <dgm:cxn modelId="{E51BDEAC-F20C-41C0-BD48-EBC55CDCE1CB}" type="presParOf" srcId="{F789A8D7-12A9-4499-AC0B-47999E92C31A}" destId="{34AA66A3-6964-4238-925E-D6F785D69BEF}" srcOrd="0" destOrd="2" presId="urn:microsoft.com/office/officeart/2009/layout/CircleArrowProcess"/>
    <dgm:cxn modelId="{E1F19817-13BF-4568-8B59-6D099026E5EF}" type="presParOf" srcId="{57EB53E0-B8C8-4669-9614-94EAF42845BB}" destId="{3E6A0C06-2611-4B42-AE6E-0156093BF298}" srcOrd="3" destOrd="0" presId="urn:microsoft.com/office/officeart/2009/layout/CircleArrowProcess"/>
    <dgm:cxn modelId="{6CEBD18D-7692-4969-91FC-9AC95B7C6494}" type="presOf" srcId="{E94C4210-DA48-401D-BB88-5D75608B5C03}" destId="{3E6A0C06-2611-4B42-AE6E-0156093BF298}" srcOrd="0" destOrd="0" presId="urn:microsoft.com/office/officeart/2009/layout/CircleArrowProcess"/>
    <dgm:cxn modelId="{892F59A1-5D36-43EC-91D1-841006D32967}" type="presParOf" srcId="{57EB53E0-B8C8-4669-9614-94EAF42845BB}" destId="{E3512E39-A082-420E-BC0D-D2E4F9F514D5}" srcOrd="4" destOrd="0" presId="urn:microsoft.com/office/officeart/2009/layout/CircleArrowProcess"/>
    <dgm:cxn modelId="{BF4C4B91-FB68-4B84-8332-921A6BDC3288}" type="presParOf" srcId="{E3512E39-A082-420E-BC0D-D2E4F9F514D5}" destId="{DC51DBE4-5110-4D10-A2D3-FC3E1554470E}" srcOrd="0" destOrd="4" presId="urn:microsoft.com/office/officeart/2009/layout/CircleArrowProcess"/>
    <dgm:cxn modelId="{E1C59C3B-732E-4FA1-A12E-D680E4DF7294}" type="presParOf" srcId="{57EB53E0-B8C8-4669-9614-94EAF42845BB}" destId="{5F8BD294-06DC-4F14-AFAB-0C573EF8AA6C}" srcOrd="5" destOrd="0" presId="urn:microsoft.com/office/officeart/2009/layout/CircleArrowProcess"/>
    <dgm:cxn modelId="{3CF66560-DC97-4A2C-87E2-D9929B83D335}" type="presOf" srcId="{EB60DAAE-0B9B-4572-AAE1-C269E4A8A307}" destId="{5F8BD294-06DC-4F14-AFAB-0C573EF8AA6C}" srcOrd="0"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BB94E-DC72-497D-B226-B0FC16054337}" type="doc">
      <dgm:prSet loTypeId="urn:microsoft.com/office/officeart/2009/layout/CircleArrowProcess" loCatId="process" qsTypeId="urn:microsoft.com/office/officeart/2005/8/quickstyle/simple1" qsCatId="simple" csTypeId="urn:microsoft.com/office/officeart/2005/8/colors/accent1_2" csCatId="accent1" phldr="1"/>
      <dgm:spPr/>
      <dgm:t>
        <a:bodyPr/>
        <a:p>
          <a:endParaRPr lang="en-US"/>
        </a:p>
      </dgm:t>
    </dgm:pt>
    <dgm:pt modelId="{AA843D4D-E810-4566-B1F4-40B373ED5B3F}">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4. </a:t>
          </a:r>
          <a:r>
            <a:rPr lang="en-US" b="1">
              <a:solidFill>
                <a:schemeClr val="tx2">
                  <a:lumMod val="40000"/>
                  <a:lumOff val="60000"/>
                </a:schemeClr>
              </a:solidFill>
            </a:rPr>
            <a:t>Recover</a:t>
          </a:r>
          <a:r>
            <a:rPr lang="en-US" b="1"/>
            <a:t>y</a:t>
          </a:r>
          <a:r>
            <a:rPr lang="en-US"/>
            <a:t/>
          </a:r>
          <a:endParaRPr lang="en-US"/>
        </a:p>
      </dgm:t>
    </dgm:pt>
    <dgm:pt modelId="{FC3DF38D-7865-4542-94D9-84CC753F9CC6}" cxnId="{506A892B-A4C8-47C8-9ADB-F13ECFB7AC9B}" type="parTrans">
      <dgm:prSet/>
      <dgm:spPr/>
      <dgm:t>
        <a:bodyPr/>
        <a:p>
          <a:endParaRPr lang="en-US"/>
        </a:p>
      </dgm:t>
    </dgm:pt>
    <dgm:pt modelId="{520DE892-FB28-4346-91FB-340DB2EDD0FD}" cxnId="{506A892B-A4C8-47C8-9ADB-F13ECFB7AC9B}" type="sibTrans">
      <dgm:prSet/>
      <dgm:spPr/>
      <dgm:t>
        <a:bodyPr/>
        <a:p>
          <a:endParaRPr lang="en-US"/>
        </a:p>
      </dgm:t>
    </dgm:pt>
    <dgm:pt modelId="{EF181E64-A678-4622-94B5-DAE4CC2C99A0}">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5. </a:t>
          </a:r>
          <a:r>
            <a:rPr lang="en-US" b="1">
              <a:solidFill>
                <a:schemeClr val="tx2">
                  <a:lumMod val="40000"/>
                  <a:lumOff val="60000"/>
                </a:schemeClr>
              </a:solidFill>
            </a:rPr>
            <a:t>Impact</a:t>
          </a:r>
          <a:r>
            <a:rPr lang="en-US" b="1">
              <a:solidFill>
                <a:schemeClr val="tx2">
                  <a:lumMod val="40000"/>
                  <a:lumOff val="60000"/>
                </a:schemeClr>
              </a:solidFill>
            </a:rPr>
            <a:t/>
          </a:r>
          <a:endParaRPr lang="en-US" b="1">
            <a:solidFill>
              <a:schemeClr val="tx2">
                <a:lumMod val="40000"/>
                <a:lumOff val="60000"/>
              </a:schemeClr>
            </a:solidFill>
          </a:endParaRPr>
        </a:p>
      </dgm:t>
    </dgm:pt>
    <dgm:pt modelId="{1DDE709C-61C0-4E2F-9175-9BE8B809FE61}" cxnId="{C6E104DB-0B73-4E3C-820F-9FFB3EEF3590}" type="parTrans">
      <dgm:prSet/>
      <dgm:spPr/>
      <dgm:t>
        <a:bodyPr/>
        <a:p>
          <a:endParaRPr lang="en-US"/>
        </a:p>
      </dgm:t>
    </dgm:pt>
    <dgm:pt modelId="{AABBA7B7-5A58-4032-8FD7-2682C5DCA123}" cxnId="{C6E104DB-0B73-4E3C-820F-9FFB3EEF3590}" type="sibTrans">
      <dgm:prSet/>
      <dgm:spPr/>
      <dgm:t>
        <a:bodyPr/>
        <a:p>
          <a:endParaRPr lang="en-US"/>
        </a:p>
      </dgm:t>
    </dgm:pt>
    <dgm:pt modelId="{98C4C817-C922-455B-9428-B6CCC3FE95F6}">
      <dgm:prSet phldrT="[Text]" phldr="0" custT="0"/>
      <dgm:spPr/>
      <dgm:t>
        <a:bodyPr vert="horz" wrap="square"/>
        <a:p>
          <a:pPr>
            <a:lnSpc>
              <a:spcPct val="100000"/>
            </a:lnSpc>
            <a:spcBef>
              <a:spcPct val="0"/>
            </a:spcBef>
            <a:spcAft>
              <a:spcPct val="35000"/>
            </a:spcAft>
          </a:pPr>
          <a:r>
            <a:rPr lang="en-US">
              <a:solidFill>
                <a:schemeClr val="tx2">
                  <a:lumMod val="40000"/>
                  <a:lumOff val="60000"/>
                </a:schemeClr>
              </a:solidFill>
            </a:rPr>
            <a:t>6. </a:t>
          </a:r>
          <a:r>
            <a:rPr lang="en-US" b="1">
              <a:solidFill>
                <a:schemeClr val="tx2">
                  <a:lumMod val="40000"/>
                  <a:lumOff val="60000"/>
                </a:schemeClr>
              </a:solidFill>
            </a:rPr>
            <a:t>Root Cause Analysis</a:t>
          </a:r>
          <a:r>
            <a:rPr lang="en-US" b="1">
              <a:solidFill>
                <a:schemeClr val="tx2">
                  <a:lumMod val="40000"/>
                  <a:lumOff val="60000"/>
                </a:schemeClr>
              </a:solidFill>
            </a:rPr>
            <a:t/>
          </a:r>
          <a:endParaRPr lang="en-US" b="1">
            <a:solidFill>
              <a:schemeClr val="tx2">
                <a:lumMod val="40000"/>
                <a:lumOff val="60000"/>
              </a:schemeClr>
            </a:solidFill>
          </a:endParaRPr>
        </a:p>
      </dgm:t>
    </dgm:pt>
    <dgm:pt modelId="{B32084C6-7AA8-4322-82BE-B28FAACCC8C3}" cxnId="{3F04F7A1-4CBB-4B80-AB32-9801C9C8D0DD}" type="parTrans">
      <dgm:prSet/>
      <dgm:spPr/>
      <dgm:t>
        <a:bodyPr/>
        <a:p>
          <a:endParaRPr lang="en-US"/>
        </a:p>
      </dgm:t>
    </dgm:pt>
    <dgm:pt modelId="{469AF9F5-85B4-4CC4-9BC1-3731BE33FB09}" cxnId="{3F04F7A1-4CBB-4B80-AB32-9801C9C8D0DD}" type="sibTrans">
      <dgm:prSet/>
      <dgm:spPr/>
      <dgm:t>
        <a:bodyPr/>
        <a:p>
          <a:endParaRPr lang="en-US"/>
        </a:p>
      </dgm:t>
    </dgm:pt>
    <dgm:pt modelId="{0CC5C2BB-CCAE-42FE-B631-B6BE53EACFD9}" type="pres">
      <dgm:prSet presAssocID="{416BB94E-DC72-497D-B226-B0FC16054337}" presName="Name0" presStyleCnt="0">
        <dgm:presLayoutVars>
          <dgm:chMax val="7"/>
          <dgm:chPref val="7"/>
          <dgm:dir/>
          <dgm:animLvl val="lvl"/>
        </dgm:presLayoutVars>
      </dgm:prSet>
      <dgm:spPr/>
    </dgm:pt>
    <dgm:pt modelId="{D2327BE5-75BD-4450-B59F-6AE2986C6580}" type="pres">
      <dgm:prSet presAssocID="{AA843D4D-E810-4566-B1F4-40B373ED5B3F}" presName="Accent1" presStyleCnt="0"/>
      <dgm:spPr/>
    </dgm:pt>
    <dgm:pt modelId="{7A2944B7-F8B7-4900-8BBD-942FA19DF801}" type="pres">
      <dgm:prSet presAssocID="{AA843D4D-E810-4566-B1F4-40B373ED5B3F}" presName="Accent" presStyleLbl="node1" presStyleIdx="0" presStyleCnt="3"/>
      <dgm:spPr/>
    </dgm:pt>
    <dgm:pt modelId="{EAD8C68E-E856-4971-A6C9-58836C912B64}" type="pres">
      <dgm:prSet presAssocID="{AA843D4D-E810-4566-B1F4-40B373ED5B3F}" presName="Parent1" presStyleLbl="revTx" presStyleIdx="0" presStyleCnt="3">
        <dgm:presLayoutVars>
          <dgm:chMax val="1"/>
          <dgm:chPref val="1"/>
          <dgm:bulletEnabled val="1"/>
        </dgm:presLayoutVars>
      </dgm:prSet>
      <dgm:spPr/>
    </dgm:pt>
    <dgm:pt modelId="{64F3429C-5D4C-4FC5-A2D7-8C69A3F12A6C}" type="pres">
      <dgm:prSet presAssocID="{EF181E64-A678-4622-94B5-DAE4CC2C99A0}" presName="Accent2" presStyleCnt="0"/>
      <dgm:spPr/>
    </dgm:pt>
    <dgm:pt modelId="{58DCE2BB-E7BA-4467-A876-E02B12BAA70E}" type="pres">
      <dgm:prSet presAssocID="{EF181E64-A678-4622-94B5-DAE4CC2C99A0}" presName="Accent" presStyleLbl="node1" presStyleIdx="1" presStyleCnt="3"/>
      <dgm:spPr/>
    </dgm:pt>
    <dgm:pt modelId="{74223A5C-B074-4AB7-8101-B679B264A52B}" type="pres">
      <dgm:prSet presAssocID="{EF181E64-A678-4622-94B5-DAE4CC2C99A0}" presName="Parent2" presStyleLbl="revTx" presStyleIdx="1" presStyleCnt="3">
        <dgm:presLayoutVars>
          <dgm:chMax val="1"/>
          <dgm:chPref val="1"/>
          <dgm:bulletEnabled val="1"/>
        </dgm:presLayoutVars>
      </dgm:prSet>
      <dgm:spPr/>
    </dgm:pt>
    <dgm:pt modelId="{2788636B-C4FE-4C44-9C48-8B49466F1213}" type="pres">
      <dgm:prSet presAssocID="{98C4C817-C922-455B-9428-B6CCC3FE95F6}" presName="Accent3" presStyleCnt="0"/>
      <dgm:spPr/>
    </dgm:pt>
    <dgm:pt modelId="{5FEBBA16-0F92-4262-8D57-E2AF56F832AB}" type="pres">
      <dgm:prSet presAssocID="{98C4C817-C922-455B-9428-B6CCC3FE95F6}" presName="Accent" presStyleLbl="node1" presStyleIdx="2" presStyleCnt="3"/>
      <dgm:spPr/>
    </dgm:pt>
    <dgm:pt modelId="{2E5AB9BA-1325-4B23-876C-6488374DCAE7}" type="pres">
      <dgm:prSet presAssocID="{98C4C817-C922-455B-9428-B6CCC3FE95F6}" presName="Parent3" presStyleLbl="revTx" presStyleIdx="2" presStyleCnt="3">
        <dgm:presLayoutVars>
          <dgm:chMax val="1"/>
          <dgm:chPref val="1"/>
          <dgm:bulletEnabled val="1"/>
        </dgm:presLayoutVars>
      </dgm:prSet>
      <dgm:spPr/>
    </dgm:pt>
  </dgm:ptLst>
  <dgm:cxnLst>
    <dgm:cxn modelId="{506A892B-A4C8-47C8-9ADB-F13ECFB7AC9B}" srcId="{416BB94E-DC72-497D-B226-B0FC16054337}" destId="{AA843D4D-E810-4566-B1F4-40B373ED5B3F}" srcOrd="0" destOrd="0" parTransId="{FC3DF38D-7865-4542-94D9-84CC753F9CC6}" sibTransId="{520DE892-FB28-4346-91FB-340DB2EDD0FD}"/>
    <dgm:cxn modelId="{C6E104DB-0B73-4E3C-820F-9FFB3EEF3590}" srcId="{416BB94E-DC72-497D-B226-B0FC16054337}" destId="{EF181E64-A678-4622-94B5-DAE4CC2C99A0}" srcOrd="1" destOrd="0" parTransId="{1DDE709C-61C0-4E2F-9175-9BE8B809FE61}" sibTransId="{AABBA7B7-5A58-4032-8FD7-2682C5DCA123}"/>
    <dgm:cxn modelId="{3F04F7A1-4CBB-4B80-AB32-9801C9C8D0DD}" srcId="{416BB94E-DC72-497D-B226-B0FC16054337}" destId="{98C4C817-C922-455B-9428-B6CCC3FE95F6}" srcOrd="2" destOrd="0" parTransId="{B32084C6-7AA8-4322-82BE-B28FAACCC8C3}" sibTransId="{469AF9F5-85B4-4CC4-9BC1-3731BE33FB09}"/>
    <dgm:cxn modelId="{84FD4574-3EF1-4B83-8636-2A9E14FC0ABB}" type="presOf" srcId="{416BB94E-DC72-497D-B226-B0FC16054337}" destId="{0CC5C2BB-CCAE-42FE-B631-B6BE53EACFD9}" srcOrd="0" destOrd="0" presId="urn:microsoft.com/office/officeart/2009/layout/CircleArrowProcess"/>
    <dgm:cxn modelId="{A01CC538-ECB7-4DD3-A7F6-A5DC4C7555E2}" type="presParOf" srcId="{0CC5C2BB-CCAE-42FE-B631-B6BE53EACFD9}" destId="{D2327BE5-75BD-4450-B59F-6AE2986C6580}" srcOrd="0" destOrd="0" presId="urn:microsoft.com/office/officeart/2009/layout/CircleArrowProcess"/>
    <dgm:cxn modelId="{5EE9FC1D-B07F-4EA5-B688-4C9C5744E716}" type="presParOf" srcId="{D2327BE5-75BD-4450-B59F-6AE2986C6580}" destId="{7A2944B7-F8B7-4900-8BBD-942FA19DF801}" srcOrd="0" destOrd="0" presId="urn:microsoft.com/office/officeart/2009/layout/CircleArrowProcess"/>
    <dgm:cxn modelId="{FD97F928-09A0-4B6E-A122-97D45C41B5EF}" type="presParOf" srcId="{0CC5C2BB-CCAE-42FE-B631-B6BE53EACFD9}" destId="{EAD8C68E-E856-4971-A6C9-58836C912B64}" srcOrd="1" destOrd="0" presId="urn:microsoft.com/office/officeart/2009/layout/CircleArrowProcess"/>
    <dgm:cxn modelId="{0D41746C-D406-45C4-BBF3-76CD3D333F14}" type="presOf" srcId="{AA843D4D-E810-4566-B1F4-40B373ED5B3F}" destId="{EAD8C68E-E856-4971-A6C9-58836C912B64}" srcOrd="0" destOrd="0" presId="urn:microsoft.com/office/officeart/2009/layout/CircleArrowProcess"/>
    <dgm:cxn modelId="{97807B71-39FF-43EF-9F56-4023723552EF}" type="presParOf" srcId="{0CC5C2BB-CCAE-42FE-B631-B6BE53EACFD9}" destId="{64F3429C-5D4C-4FC5-A2D7-8C69A3F12A6C}" srcOrd="2" destOrd="0" presId="urn:microsoft.com/office/officeart/2009/layout/CircleArrowProcess"/>
    <dgm:cxn modelId="{35B30FB0-0B66-40E3-B9C2-F5880B847A09}" type="presParOf" srcId="{64F3429C-5D4C-4FC5-A2D7-8C69A3F12A6C}" destId="{58DCE2BB-E7BA-4467-A876-E02B12BAA70E}" srcOrd="0" destOrd="2" presId="urn:microsoft.com/office/officeart/2009/layout/CircleArrowProcess"/>
    <dgm:cxn modelId="{0CE16D08-EFAD-485B-9316-0E0D937BECB5}" type="presParOf" srcId="{0CC5C2BB-CCAE-42FE-B631-B6BE53EACFD9}" destId="{74223A5C-B074-4AB7-8101-B679B264A52B}" srcOrd="3" destOrd="0" presId="urn:microsoft.com/office/officeart/2009/layout/CircleArrowProcess"/>
    <dgm:cxn modelId="{B46AF712-EBF3-45F0-A73B-3798E81BCAD0}" type="presOf" srcId="{EF181E64-A678-4622-94B5-DAE4CC2C99A0}" destId="{74223A5C-B074-4AB7-8101-B679B264A52B}" srcOrd="0" destOrd="0" presId="urn:microsoft.com/office/officeart/2009/layout/CircleArrowProcess"/>
    <dgm:cxn modelId="{DDC00802-3605-4B7F-A879-5A0363BA319C}" type="presParOf" srcId="{0CC5C2BB-CCAE-42FE-B631-B6BE53EACFD9}" destId="{2788636B-C4FE-4C44-9C48-8B49466F1213}" srcOrd="4" destOrd="0" presId="urn:microsoft.com/office/officeart/2009/layout/CircleArrowProcess"/>
    <dgm:cxn modelId="{5E64549C-D0B1-46A4-98C5-F28FE6BB86F9}" type="presParOf" srcId="{2788636B-C4FE-4C44-9C48-8B49466F1213}" destId="{5FEBBA16-0F92-4262-8D57-E2AF56F832AB}" srcOrd="0" destOrd="4" presId="urn:microsoft.com/office/officeart/2009/layout/CircleArrowProcess"/>
    <dgm:cxn modelId="{844D7517-9130-4275-AE34-235259F326AB}" type="presParOf" srcId="{0CC5C2BB-CCAE-42FE-B631-B6BE53EACFD9}" destId="{2E5AB9BA-1325-4B23-876C-6488374DCAE7}" srcOrd="5" destOrd="0" presId="urn:microsoft.com/office/officeart/2009/layout/CircleArrowProcess"/>
    <dgm:cxn modelId="{4A49F873-2814-4655-92EB-2372F5125A76}" type="presOf" srcId="{98C4C817-C922-455B-9428-B6CCC3FE95F6}" destId="{2E5AB9BA-1325-4B23-876C-6488374DCAE7}" srcOrd="0" destOrd="0" presId="urn:microsoft.com/office/officeart/2009/layout/CircleArrow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086985" cy="5627818"/>
        <a:chOff x="0" y="0"/>
        <a:chExt cx="5086985" cy="5627818"/>
      </a:xfrm>
    </dsp:grpSpPr>
    <dsp:sp modelId="{9164192F-A81A-4DA1-B383-F23B6CC842E3}">
      <dsp:nvSpPr>
        <dsp:cNvPr id="3" name="Circular Arrow 2"/>
        <dsp:cNvSpPr/>
      </dsp:nvSpPr>
      <dsp:spPr bwMode="white">
        <a:xfrm>
          <a:off x="1565265" y="188688"/>
          <a:ext cx="2708820" cy="2709232"/>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1"/>
        </a:fillRef>
        <a:effectRef idx="0">
          <a:scrgbClr r="0" g="0" b="0"/>
        </a:effectRef>
        <a:fontRef idx="minor">
          <a:schemeClr val="lt1"/>
        </a:fontRef>
      </dsp:style>
      <dsp:txXfrm>
        <a:off x="1565265" y="188688"/>
        <a:ext cx="2708820" cy="2709232"/>
      </dsp:txXfrm>
    </dsp:sp>
    <dsp:sp modelId="{9AB448F7-6BD0-4BB3-B8F7-DB4C19E9CCA4}">
      <dsp:nvSpPr>
        <dsp:cNvPr id="4" name="Rectangles 3"/>
        <dsp:cNvSpPr/>
      </dsp:nvSpPr>
      <dsp:spPr bwMode="white">
        <a:xfrm>
          <a:off x="2164003" y="1166803"/>
          <a:ext cx="1505239" cy="75243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2">
                  <a:lumMod val="40000"/>
                  <a:lumOff val="60000"/>
                </a:schemeClr>
              </a:solidFill>
            </a:rPr>
            <a:t>1. </a:t>
          </a:r>
          <a:r>
            <a:rPr lang="en-US" b="1">
              <a:solidFill>
                <a:schemeClr val="tx2">
                  <a:lumMod val="40000"/>
                  <a:lumOff val="60000"/>
                </a:schemeClr>
              </a:solidFill>
            </a:rPr>
            <a:t>Incident Summary</a:t>
          </a:r>
          <a:endParaRPr lang="en-US" b="1">
            <a:solidFill>
              <a:schemeClr val="tx2">
                <a:lumMod val="40000"/>
                <a:lumOff val="60000"/>
              </a:schemeClr>
            </a:solidFill>
          </a:endParaRPr>
        </a:p>
      </dsp:txBody>
      <dsp:txXfrm>
        <a:off x="2164003" y="1166803"/>
        <a:ext cx="1505239" cy="752439"/>
      </dsp:txXfrm>
    </dsp:sp>
    <dsp:sp modelId="{07A1B6E6-69FE-41A9-A02D-FC30DA8AA336}">
      <dsp:nvSpPr>
        <dsp:cNvPr id="5" name="Shape 4"/>
        <dsp:cNvSpPr/>
      </dsp:nvSpPr>
      <dsp:spPr bwMode="white">
        <a:xfrm>
          <a:off x="812900" y="1745343"/>
          <a:ext cx="2708820" cy="2709232"/>
        </a:xfrm>
        <a:prstGeom prst="leftCircularArrow">
          <a:avLst>
            <a:gd name="adj1" fmla="val 10980"/>
            <a:gd name="adj2" fmla="val 1142322"/>
            <a:gd name="adj3" fmla="val 6300000"/>
            <a:gd name="adj4" fmla="val 18900000"/>
            <a:gd name="adj5" fmla="val 12500"/>
          </a:avLst>
        </a:prstGeom>
      </dsp:spPr>
      <dsp:style>
        <a:lnRef idx="2">
          <a:schemeClr val="lt1"/>
        </a:lnRef>
        <a:fillRef idx="1">
          <a:schemeClr val="accent1"/>
        </a:fillRef>
        <a:effectRef idx="0">
          <a:scrgbClr r="0" g="0" b="0"/>
        </a:effectRef>
        <a:fontRef idx="minor">
          <a:schemeClr val="lt1"/>
        </a:fontRef>
      </dsp:style>
      <dsp:txXfrm>
        <a:off x="812900" y="1745343"/>
        <a:ext cx="2708820" cy="2709232"/>
      </dsp:txXfrm>
    </dsp:sp>
    <dsp:sp modelId="{2E0A07A2-4A81-424A-8D01-C5962348923E}">
      <dsp:nvSpPr>
        <dsp:cNvPr id="6" name="Rectangles 5"/>
        <dsp:cNvSpPr/>
      </dsp:nvSpPr>
      <dsp:spPr bwMode="white">
        <a:xfrm>
          <a:off x="1414691" y="2732462"/>
          <a:ext cx="1505239" cy="75243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2">
                  <a:lumMod val="40000"/>
                  <a:lumOff val="60000"/>
                </a:schemeClr>
              </a:solidFill>
            </a:rPr>
            <a:t>2</a:t>
          </a:r>
          <a:r>
            <a:rPr lang="en-US">
              <a:solidFill>
                <a:schemeClr val="tx2">
                  <a:lumMod val="40000"/>
                  <a:lumOff val="60000"/>
                </a:schemeClr>
              </a:solidFill>
            </a:rPr>
            <a:t>.</a:t>
          </a:r>
          <a:r>
            <a:rPr lang="en-US">
              <a:solidFill>
                <a:schemeClr val="tx2">
                  <a:lumMod val="40000"/>
                  <a:lumOff val="60000"/>
                </a:schemeClr>
              </a:solidFill>
            </a:rPr>
            <a:t> </a:t>
          </a:r>
          <a:r>
            <a:rPr lang="en-US" b="1">
              <a:solidFill>
                <a:schemeClr val="tx2">
                  <a:lumMod val="40000"/>
                  <a:lumOff val="60000"/>
                </a:schemeClr>
              </a:solidFill>
            </a:rPr>
            <a:t>Containment and Eradication</a:t>
          </a:r>
          <a:endParaRPr lang="en-US" b="1">
            <a:solidFill>
              <a:schemeClr val="tx2">
                <a:lumMod val="40000"/>
                <a:lumOff val="60000"/>
              </a:schemeClr>
            </a:solidFill>
          </a:endParaRPr>
        </a:p>
      </dsp:txBody>
      <dsp:txXfrm>
        <a:off x="1414691" y="2732462"/>
        <a:ext cx="1505239" cy="752439"/>
      </dsp:txXfrm>
    </dsp:sp>
    <dsp:sp modelId="{F72DF72C-7704-45A3-BE16-CF86B9BF89F7}">
      <dsp:nvSpPr>
        <dsp:cNvPr id="7" name="Block Arc 6"/>
        <dsp:cNvSpPr/>
      </dsp:nvSpPr>
      <dsp:spPr bwMode="white">
        <a:xfrm>
          <a:off x="1758062" y="3488278"/>
          <a:ext cx="2327296" cy="2328228"/>
        </a:xfrm>
        <a:prstGeom prst="blockArc">
          <a:avLst>
            <a:gd name="adj1" fmla="val 13500000"/>
            <a:gd name="adj2" fmla="val 10800000"/>
            <a:gd name="adj3" fmla="val 12740"/>
          </a:avLst>
        </a:prstGeom>
      </dsp:spPr>
      <dsp:style>
        <a:lnRef idx="2">
          <a:schemeClr val="lt1"/>
        </a:lnRef>
        <a:fillRef idx="1">
          <a:schemeClr val="accent1"/>
        </a:fillRef>
        <a:effectRef idx="0">
          <a:scrgbClr r="0" g="0" b="0"/>
        </a:effectRef>
        <a:fontRef idx="minor">
          <a:schemeClr val="lt1"/>
        </a:fontRef>
      </dsp:style>
      <dsp:txXfrm>
        <a:off x="1758062" y="3488278"/>
        <a:ext cx="2327296" cy="2328228"/>
      </dsp:txXfrm>
    </dsp:sp>
    <dsp:sp modelId="{CE2197BD-1972-45F6-BACA-5BBDC619BE5C}">
      <dsp:nvSpPr>
        <dsp:cNvPr id="8" name="Rectangles 7"/>
        <dsp:cNvSpPr/>
      </dsp:nvSpPr>
      <dsp:spPr bwMode="white">
        <a:xfrm>
          <a:off x="2167564" y="4300372"/>
          <a:ext cx="1505239" cy="75243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1"/>
              </a:solidFill>
            </a:rPr>
            <a:t>3</a:t>
          </a:r>
          <a:r>
            <a:rPr lang="en-US">
              <a:solidFill>
                <a:schemeClr val="tx2">
                  <a:lumMod val="40000"/>
                  <a:lumOff val="60000"/>
                </a:schemeClr>
              </a:solidFill>
            </a:rPr>
            <a:t>. </a:t>
          </a:r>
          <a:r>
            <a:rPr lang="en-US" b="1">
              <a:solidFill>
                <a:schemeClr val="tx2">
                  <a:lumMod val="40000"/>
                  <a:lumOff val="60000"/>
                </a:schemeClr>
              </a:solidFill>
            </a:rPr>
            <a:t>Timeline of Event</a:t>
          </a:r>
          <a:r>
            <a:rPr lang="en-US">
              <a:solidFill>
                <a:schemeClr val="tx2">
                  <a:lumMod val="40000"/>
                  <a:lumOff val="60000"/>
                </a:schemeClr>
              </a:solidFill>
            </a:rPr>
            <a:t>s</a:t>
          </a:r>
          <a:endParaRPr lang="en-US">
            <a:solidFill>
              <a:schemeClr val="tx2">
                <a:lumMod val="40000"/>
                <a:lumOff val="60000"/>
              </a:schemeClr>
            </a:solidFill>
          </a:endParaRPr>
        </a:p>
      </dsp:txBody>
      <dsp:txXfrm>
        <a:off x="2167564" y="4300372"/>
        <a:ext cx="1505239" cy="752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145832" cy="4586605"/>
        <a:chOff x="0" y="0"/>
        <a:chExt cx="4145832" cy="4586605"/>
      </a:xfrm>
    </dsp:grpSpPr>
    <dsp:sp modelId="{91EA656E-07C2-40DF-A7F1-F41090EA001C}">
      <dsp:nvSpPr>
        <dsp:cNvPr id="3" name="Circular Arrow 2"/>
        <dsp:cNvSpPr/>
      </dsp:nvSpPr>
      <dsp:spPr bwMode="white">
        <a:xfrm>
          <a:off x="1351596" y="0"/>
          <a:ext cx="2207656" cy="2207992"/>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1"/>
        </a:fillRef>
        <a:effectRef idx="0">
          <a:scrgbClr r="0" g="0" b="0"/>
        </a:effectRef>
        <a:fontRef idx="minor">
          <a:schemeClr val="lt1"/>
        </a:fontRef>
      </dsp:style>
      <dsp:txXfrm>
        <a:off x="1351596" y="0"/>
        <a:ext cx="2207656" cy="2207992"/>
      </dsp:txXfrm>
    </dsp:sp>
    <dsp:sp modelId="{8D1CF814-BA1A-406E-93B4-8B06150C918F}">
      <dsp:nvSpPr>
        <dsp:cNvPr id="4" name="Rectangles 3"/>
        <dsp:cNvSpPr/>
      </dsp:nvSpPr>
      <dsp:spPr bwMode="white">
        <a:xfrm>
          <a:off x="1839561" y="797152"/>
          <a:ext cx="1226752" cy="61322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2">
                  <a:lumMod val="40000"/>
                  <a:lumOff val="60000"/>
                </a:schemeClr>
              </a:solidFill>
            </a:rPr>
            <a:t>7. </a:t>
          </a:r>
          <a:r>
            <a:rPr lang="en-US" b="1">
              <a:solidFill>
                <a:schemeClr val="tx2">
                  <a:lumMod val="40000"/>
                  <a:lumOff val="60000"/>
                </a:schemeClr>
              </a:solidFill>
            </a:rPr>
            <a:t>Lessons </a:t>
          </a:r>
          <a:r>
            <a:rPr lang="en-US" b="1">
              <a:solidFill>
                <a:schemeClr val="tx2">
                  <a:lumMod val="40000"/>
                  <a:lumOff val="60000"/>
                </a:schemeClr>
              </a:solidFill>
            </a:rPr>
            <a:t>Learned</a:t>
          </a:r>
          <a:endParaRPr lang="en-US" b="1">
            <a:solidFill>
              <a:schemeClr val="tx2">
                <a:lumMod val="40000"/>
                <a:lumOff val="60000"/>
              </a:schemeClr>
            </a:solidFill>
          </a:endParaRPr>
        </a:p>
      </dsp:txBody>
      <dsp:txXfrm>
        <a:off x="1839561" y="797152"/>
        <a:ext cx="1226752" cy="613229"/>
      </dsp:txXfrm>
    </dsp:sp>
    <dsp:sp modelId="{34AA66A3-6964-4238-925E-D6F785D69BEF}">
      <dsp:nvSpPr>
        <dsp:cNvPr id="5" name="Shape 4"/>
        <dsp:cNvSpPr/>
      </dsp:nvSpPr>
      <dsp:spPr bwMode="white">
        <a:xfrm>
          <a:off x="738428" y="1268655"/>
          <a:ext cx="2207656" cy="2207992"/>
        </a:xfrm>
        <a:prstGeom prst="leftCircularArrow">
          <a:avLst>
            <a:gd name="adj1" fmla="val 10980"/>
            <a:gd name="adj2" fmla="val 1142322"/>
            <a:gd name="adj3" fmla="val 6300000"/>
            <a:gd name="adj4" fmla="val 18900000"/>
            <a:gd name="adj5" fmla="val 12500"/>
          </a:avLst>
        </a:prstGeom>
      </dsp:spPr>
      <dsp:style>
        <a:lnRef idx="2">
          <a:schemeClr val="lt1"/>
        </a:lnRef>
        <a:fillRef idx="1">
          <a:schemeClr val="accent1"/>
        </a:fillRef>
        <a:effectRef idx="0">
          <a:scrgbClr r="0" g="0" b="0"/>
        </a:effectRef>
        <a:fontRef idx="minor">
          <a:schemeClr val="lt1"/>
        </a:fontRef>
      </dsp:style>
      <dsp:txXfrm>
        <a:off x="738428" y="1268655"/>
        <a:ext cx="2207656" cy="2207992"/>
      </dsp:txXfrm>
    </dsp:sp>
    <dsp:sp modelId="{3E6A0C06-2611-4B42-AE6E-0156093BF298}">
      <dsp:nvSpPr>
        <dsp:cNvPr id="6" name="Rectangles 5"/>
        <dsp:cNvSpPr/>
      </dsp:nvSpPr>
      <dsp:spPr bwMode="white">
        <a:xfrm>
          <a:off x="1228880" y="2073145"/>
          <a:ext cx="1226752" cy="61322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2">
                  <a:lumMod val="40000"/>
                  <a:lumOff val="60000"/>
                </a:schemeClr>
              </a:solidFill>
            </a:rPr>
            <a:t>8</a:t>
          </a:r>
          <a:r>
            <a:rPr lang="en-US">
              <a:solidFill>
                <a:schemeClr val="tx2">
                  <a:lumMod val="40000"/>
                  <a:lumOff val="60000"/>
                </a:schemeClr>
              </a:solidFill>
            </a:rPr>
            <a:t>. </a:t>
          </a:r>
          <a:r>
            <a:rPr lang="en-US" b="1">
              <a:solidFill>
                <a:schemeClr val="tx2">
                  <a:lumMod val="40000"/>
                  <a:lumOff val="60000"/>
                </a:schemeClr>
              </a:solidFill>
            </a:rPr>
            <a:t>Summary Report</a:t>
          </a:r>
          <a:endParaRPr lang="en-US" b="1">
            <a:solidFill>
              <a:schemeClr val="tx2">
                <a:lumMod val="40000"/>
                <a:lumOff val="60000"/>
              </a:schemeClr>
            </a:solidFill>
          </a:endParaRPr>
        </a:p>
      </dsp:txBody>
      <dsp:txXfrm>
        <a:off x="1228880" y="2073145"/>
        <a:ext cx="1226752" cy="613229"/>
      </dsp:txXfrm>
    </dsp:sp>
    <dsp:sp modelId="{DC51DBE4-5110-4D10-A2D3-FC3E1554470E}">
      <dsp:nvSpPr>
        <dsp:cNvPr id="7" name="Block Arc 6"/>
        <dsp:cNvSpPr/>
      </dsp:nvSpPr>
      <dsp:spPr bwMode="white">
        <a:xfrm>
          <a:off x="1508723" y="2689127"/>
          <a:ext cx="1896718" cy="1897478"/>
        </a:xfrm>
        <a:prstGeom prst="blockArc">
          <a:avLst>
            <a:gd name="adj1" fmla="val 13500000"/>
            <a:gd name="adj2" fmla="val 10800000"/>
            <a:gd name="adj3" fmla="val 12740"/>
          </a:avLst>
        </a:prstGeom>
      </dsp:spPr>
      <dsp:style>
        <a:lnRef idx="2">
          <a:schemeClr val="lt1"/>
        </a:lnRef>
        <a:fillRef idx="1">
          <a:schemeClr val="accent1"/>
        </a:fillRef>
        <a:effectRef idx="0">
          <a:scrgbClr r="0" g="0" b="0"/>
        </a:effectRef>
        <a:fontRef idx="minor">
          <a:schemeClr val="lt1"/>
        </a:fontRef>
      </dsp:style>
      <dsp:txXfrm>
        <a:off x="1508723" y="2689127"/>
        <a:ext cx="1896718" cy="1897478"/>
      </dsp:txXfrm>
    </dsp:sp>
    <dsp:sp modelId="{5F8BD294-06DC-4F14-AFAB-0C573EF8AA6C}">
      <dsp:nvSpPr>
        <dsp:cNvPr id="8" name="Rectangles 7"/>
        <dsp:cNvSpPr/>
      </dsp:nvSpPr>
      <dsp:spPr bwMode="white">
        <a:xfrm>
          <a:off x="1842463" y="3350974"/>
          <a:ext cx="1226752" cy="613229"/>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0795" tIns="10795" rIns="10795" bIns="10795"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solidFill>
                <a:schemeClr val="tx2">
                  <a:lumMod val="40000"/>
                  <a:lumOff val="60000"/>
                </a:schemeClr>
              </a:solidFill>
            </a:rPr>
            <a:t>9</a:t>
          </a:r>
          <a:r>
            <a:rPr lang="en-US">
              <a:solidFill>
                <a:schemeClr val="tx2">
                  <a:lumMod val="40000"/>
                  <a:lumOff val="60000"/>
                </a:schemeClr>
              </a:solidFill>
            </a:rPr>
            <a:t>. </a:t>
          </a:r>
          <a:r>
            <a:rPr lang="en-US" b="1">
              <a:solidFill>
                <a:schemeClr val="tx2">
                  <a:lumMod val="40000"/>
                  <a:lumOff val="60000"/>
                </a:schemeClr>
              </a:solidFill>
            </a:rPr>
            <a:t>Review and Improv</a:t>
          </a:r>
          <a:r>
            <a:rPr lang="en-US">
              <a:solidFill>
                <a:schemeClr val="tx2">
                  <a:lumMod val="40000"/>
                  <a:lumOff val="60000"/>
                </a:schemeClr>
              </a:solidFill>
            </a:rPr>
            <a:t>e</a:t>
          </a:r>
          <a:endParaRPr lang="en-US">
            <a:solidFill>
              <a:schemeClr val="tx2">
                <a:lumMod val="40000"/>
                <a:lumOff val="60000"/>
              </a:schemeClr>
            </a:solidFill>
          </a:endParaRPr>
        </a:p>
      </dsp:txBody>
      <dsp:txXfrm>
        <a:off x="1842463" y="3350974"/>
        <a:ext cx="1226752" cy="613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946529" cy="5472430"/>
        <a:chOff x="0" y="0"/>
        <a:chExt cx="4946529" cy="5472430"/>
      </a:xfrm>
    </dsp:grpSpPr>
    <dsp:sp modelId="{7A2944B7-F8B7-4900-8BBD-942FA19DF801}">
      <dsp:nvSpPr>
        <dsp:cNvPr id="3" name="Circular Arrow 2"/>
        <dsp:cNvSpPr/>
      </dsp:nvSpPr>
      <dsp:spPr bwMode="white">
        <a:xfrm>
          <a:off x="2227592" y="0"/>
          <a:ext cx="2634027" cy="2634428"/>
        </a:xfrm>
        <a:prstGeom prst="circularArrow">
          <a:avLst>
            <a:gd name="adj1" fmla="val 10980"/>
            <a:gd name="adj2" fmla="val 1142322"/>
            <a:gd name="adj3" fmla="val 4500000"/>
            <a:gd name="adj4" fmla="val 10800000"/>
            <a:gd name="adj5" fmla="val 12500"/>
          </a:avLst>
        </a:prstGeom>
      </dsp:spPr>
      <dsp:style>
        <a:lnRef idx="2">
          <a:schemeClr val="lt1"/>
        </a:lnRef>
        <a:fillRef idx="1">
          <a:schemeClr val="accent1"/>
        </a:fillRef>
        <a:effectRef idx="0">
          <a:scrgbClr r="0" g="0" b="0"/>
        </a:effectRef>
        <a:fontRef idx="minor">
          <a:schemeClr val="lt1"/>
        </a:fontRef>
      </dsp:style>
      <dsp:txXfrm>
        <a:off x="2227592" y="0"/>
        <a:ext cx="2634027" cy="2634428"/>
      </dsp:txXfrm>
    </dsp:sp>
    <dsp:sp modelId="{EAD8C68E-E856-4971-A6C9-58836C912B64}">
      <dsp:nvSpPr>
        <dsp:cNvPr id="4" name="Rectangles 3"/>
        <dsp:cNvSpPr/>
      </dsp:nvSpPr>
      <dsp:spPr bwMode="white">
        <a:xfrm>
          <a:off x="2809799" y="951108"/>
          <a:ext cx="1463678" cy="73166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2">
                  <a:lumMod val="40000"/>
                  <a:lumOff val="60000"/>
                </a:schemeClr>
              </a:solidFill>
            </a:rPr>
            <a:t>4. </a:t>
          </a:r>
          <a:r>
            <a:rPr lang="en-US" b="1">
              <a:solidFill>
                <a:schemeClr val="tx2">
                  <a:lumMod val="40000"/>
                  <a:lumOff val="60000"/>
                </a:schemeClr>
              </a:solidFill>
            </a:rPr>
            <a:t>Recover</a:t>
          </a:r>
          <a:r>
            <a:rPr lang="en-US" b="1">
              <a:solidFill>
                <a:schemeClr val="tx1"/>
              </a:solidFill>
            </a:rPr>
            <a:t>y</a:t>
          </a:r>
          <a:endParaRPr lang="en-US">
            <a:solidFill>
              <a:schemeClr val="tx1"/>
            </a:solidFill>
          </a:endParaRPr>
        </a:p>
      </dsp:txBody>
      <dsp:txXfrm>
        <a:off x="2809799" y="951108"/>
        <a:ext cx="1463678" cy="731664"/>
      </dsp:txXfrm>
    </dsp:sp>
    <dsp:sp modelId="{58DCE2BB-E7BA-4467-A876-E02B12BAA70E}">
      <dsp:nvSpPr>
        <dsp:cNvPr id="5" name="Shape 4"/>
        <dsp:cNvSpPr/>
      </dsp:nvSpPr>
      <dsp:spPr bwMode="white">
        <a:xfrm>
          <a:off x="1496001" y="1513674"/>
          <a:ext cx="2634027" cy="2634428"/>
        </a:xfrm>
        <a:prstGeom prst="leftCircularArrow">
          <a:avLst>
            <a:gd name="adj1" fmla="val 10980"/>
            <a:gd name="adj2" fmla="val 1142322"/>
            <a:gd name="adj3" fmla="val 6300000"/>
            <a:gd name="adj4" fmla="val 18900000"/>
            <a:gd name="adj5" fmla="val 12500"/>
          </a:avLst>
        </a:prstGeom>
      </dsp:spPr>
      <dsp:style>
        <a:lnRef idx="2">
          <a:schemeClr val="lt1"/>
        </a:lnRef>
        <a:fillRef idx="1">
          <a:schemeClr val="accent1"/>
        </a:fillRef>
        <a:effectRef idx="0">
          <a:scrgbClr r="0" g="0" b="0"/>
        </a:effectRef>
        <a:fontRef idx="minor">
          <a:schemeClr val="lt1"/>
        </a:fontRef>
      </dsp:style>
      <dsp:txXfrm>
        <a:off x="1496001" y="1513674"/>
        <a:ext cx="2634027" cy="2634428"/>
      </dsp:txXfrm>
    </dsp:sp>
    <dsp:sp modelId="{74223A5C-B074-4AB7-8101-B679B264A52B}">
      <dsp:nvSpPr>
        <dsp:cNvPr id="6" name="Rectangles 5"/>
        <dsp:cNvSpPr/>
      </dsp:nvSpPr>
      <dsp:spPr bwMode="white">
        <a:xfrm>
          <a:off x="2081175" y="2473538"/>
          <a:ext cx="1463678" cy="73166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2">
                  <a:lumMod val="40000"/>
                  <a:lumOff val="60000"/>
                </a:schemeClr>
              </a:solidFill>
            </a:rPr>
            <a:t>5. </a:t>
          </a:r>
          <a:r>
            <a:rPr lang="en-US" b="1">
              <a:solidFill>
                <a:schemeClr val="tx2">
                  <a:lumMod val="40000"/>
                  <a:lumOff val="60000"/>
                </a:schemeClr>
              </a:solidFill>
            </a:rPr>
            <a:t>Impact</a:t>
          </a:r>
          <a:endParaRPr lang="en-US" b="1">
            <a:solidFill>
              <a:schemeClr val="tx2">
                <a:lumMod val="40000"/>
                <a:lumOff val="60000"/>
              </a:schemeClr>
            </a:solidFill>
          </a:endParaRPr>
        </a:p>
      </dsp:txBody>
      <dsp:txXfrm>
        <a:off x="2081175" y="2473538"/>
        <a:ext cx="1463678" cy="731664"/>
      </dsp:txXfrm>
    </dsp:sp>
    <dsp:sp modelId="{5FEBBA16-0F92-4262-8D57-E2AF56F832AB}">
      <dsp:nvSpPr>
        <dsp:cNvPr id="7" name="Block Arc 6"/>
        <dsp:cNvSpPr/>
      </dsp:nvSpPr>
      <dsp:spPr bwMode="white">
        <a:xfrm>
          <a:off x="2415066" y="3208486"/>
          <a:ext cx="2263037" cy="2263944"/>
        </a:xfrm>
        <a:prstGeom prst="blockArc">
          <a:avLst>
            <a:gd name="adj1" fmla="val 13500000"/>
            <a:gd name="adj2" fmla="val 10800000"/>
            <a:gd name="adj3" fmla="val 12740"/>
          </a:avLst>
        </a:prstGeom>
      </dsp:spPr>
      <dsp:style>
        <a:lnRef idx="2">
          <a:schemeClr val="lt1"/>
        </a:lnRef>
        <a:fillRef idx="1">
          <a:schemeClr val="accent1"/>
        </a:fillRef>
        <a:effectRef idx="0">
          <a:scrgbClr r="0" g="0" b="0"/>
        </a:effectRef>
        <a:fontRef idx="minor">
          <a:schemeClr val="lt1"/>
        </a:fontRef>
      </dsp:style>
      <dsp:txXfrm>
        <a:off x="2415066" y="3208486"/>
        <a:ext cx="2263037" cy="2263944"/>
      </dsp:txXfrm>
    </dsp:sp>
    <dsp:sp modelId="{2E5AB9BA-1325-4B23-876C-6488374DCAE7}">
      <dsp:nvSpPr>
        <dsp:cNvPr id="8" name="Rectangles 7"/>
        <dsp:cNvSpPr/>
      </dsp:nvSpPr>
      <dsp:spPr bwMode="white">
        <a:xfrm>
          <a:off x="2813261" y="3998157"/>
          <a:ext cx="1463678" cy="731664"/>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2">
                  <a:lumMod val="40000"/>
                  <a:lumOff val="60000"/>
                </a:schemeClr>
              </a:solidFill>
            </a:rPr>
            <a:t>6. </a:t>
          </a:r>
          <a:r>
            <a:rPr lang="en-US" b="1">
              <a:solidFill>
                <a:schemeClr val="tx2">
                  <a:lumMod val="40000"/>
                  <a:lumOff val="60000"/>
                </a:schemeClr>
              </a:solidFill>
            </a:rPr>
            <a:t>Root Cause Analysis</a:t>
          </a:r>
          <a:endParaRPr lang="en-US" b="1">
            <a:solidFill>
              <a:schemeClr val="tx2">
                <a:lumMod val="40000"/>
                <a:lumOff val="60000"/>
              </a:schemeClr>
            </a:solidFill>
          </a:endParaRPr>
        </a:p>
      </dsp:txBody>
      <dsp:txXfrm>
        <a:off x="2813261" y="3998157"/>
        <a:ext cx="1463678" cy="73166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www.homeimprovement.com" TargetMode="External"/><Relationship Id="rId2" Type="http://schemas.openxmlformats.org/officeDocument/2006/relationships/image" Target="../media/image22.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diagramQuickStyle" Target="../diagrams/quickStyle2.xml"/><Relationship Id="rId8" Type="http://schemas.openxmlformats.org/officeDocument/2006/relationships/diagramLayout" Target="../diagrams/layout2.xml"/><Relationship Id="rId7" Type="http://schemas.openxmlformats.org/officeDocument/2006/relationships/diagramData" Target="../diagrams/data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7" Type="http://schemas.openxmlformats.org/officeDocument/2006/relationships/slideLayout" Target="../slideLayouts/slideLayout7.xml"/><Relationship Id="rId16" Type="http://schemas.microsoft.com/office/2007/relationships/diagramDrawing" Target="../diagrams/drawing3.xml"/><Relationship Id="rId15" Type="http://schemas.openxmlformats.org/officeDocument/2006/relationships/diagramColors" Target="../diagrams/colors3.xml"/><Relationship Id="rId14" Type="http://schemas.openxmlformats.org/officeDocument/2006/relationships/diagramQuickStyle" Target="../diagrams/quickStyle3.xml"/><Relationship Id="rId13" Type="http://schemas.openxmlformats.org/officeDocument/2006/relationships/diagramLayout" Target="../diagrams/layout3.xml"/><Relationship Id="rId12" Type="http://schemas.openxmlformats.org/officeDocument/2006/relationships/diagramData" Target="../diagrams/data3.xml"/><Relationship Id="rId11" Type="http://schemas.microsoft.com/office/2007/relationships/diagramDrawing" Target="../diagrams/drawing2.xml"/><Relationship Id="rId10" Type="http://schemas.openxmlformats.org/officeDocument/2006/relationships/diagramColors" Target="../diagrams/colors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a:t>
            </a:r>
            <a:endParaRPr lang="en-US" sz="1200" b="1">
              <a:solidFill>
                <a:srgbClr val="FFFFFF"/>
              </a:solidFill>
              <a:latin typeface="Open Sans Bold"/>
              <a:ea typeface="Open Sans Bold"/>
              <a:cs typeface="Open Sans Bold"/>
              <a:sym typeface="Open Sans Bold"/>
            </a:endParaRPr>
          </a:p>
        </p:txBody>
      </p:sp>
      <p:sp>
        <p:nvSpPr>
          <p:cNvPr id="13" name="TextBox 13"/>
          <p:cNvSpPr txBox="1"/>
          <p:nvPr/>
        </p:nvSpPr>
        <p:spPr>
          <a:xfrm>
            <a:off x="2579485" y="3196932"/>
            <a:ext cx="13129030" cy="3093727"/>
          </a:xfrm>
          <a:prstGeom prst="rect">
            <a:avLst/>
          </a:prstGeom>
        </p:spPr>
        <p:txBody>
          <a:bodyPr lIns="0" tIns="0" rIns="0" bIns="0" rtlCol="0" anchor="t">
            <a:spAutoFit/>
          </a:bodyPr>
          <a:lstStyle/>
          <a:p>
            <a:pPr algn="ctr">
              <a:lnSpc>
                <a:spcPts val="25295"/>
              </a:lnSpc>
              <a:spcBef>
                <a:spcPct val="0"/>
              </a:spcBef>
            </a:pPr>
            <a:r>
              <a:rPr lang="en-US" sz="1807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rPr>
              <a:t>C</a:t>
            </a:r>
            <a:r>
              <a:rPr lang="en-US" sz="1807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YBER SECURITY</a:t>
            </a:r>
            <a:endParaRPr lang="en-US" sz="1807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4" name="Freeform 14"/>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Freeform 15"/>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4703564" y="5917914"/>
            <a:ext cx="8880872" cy="372745"/>
          </a:xfrm>
          <a:prstGeom prst="rect">
            <a:avLst/>
          </a:prstGeom>
        </p:spPr>
        <p:txBody>
          <a:bodyPr lIns="0" tIns="0" rIns="0" bIns="0" rtlCol="0" anchor="t">
            <a:spAutoFit/>
          </a:bodyPr>
          <a:lstStyle/>
          <a:p>
            <a:pPr algn="ctr">
              <a:lnSpc>
                <a:spcPts val="3080"/>
              </a:lnSpc>
              <a:spcBef>
                <a:spcPct val="0"/>
              </a:spcBef>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DEPI_1_MNF1_ISS7_M1e Cyber Security Incident Response Analyst</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558637" y="9258300"/>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725552" y="9448548"/>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05</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rot="0">
            <a:off x="3821288" y="1677854"/>
            <a:ext cx="2133829" cy="1833759"/>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2106133" y="4464956"/>
            <a:ext cx="2133829" cy="183375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rot="0">
            <a:off x="1575367" y="1878298"/>
            <a:ext cx="4910514" cy="4219973"/>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r="-28986"/>
              </a:stretch>
            </a:blipFill>
          </p:spPr>
        </p:sp>
      </p:grpSp>
      <p:grpSp>
        <p:nvGrpSpPr>
          <p:cNvPr id="23" name="Group 23"/>
          <p:cNvGrpSpPr/>
          <p:nvPr/>
        </p:nvGrpSpPr>
        <p:grpSpPr>
          <a:xfrm rot="0">
            <a:off x="7746875" y="3988285"/>
            <a:ext cx="2133829" cy="1833759"/>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5" name="TextBox 25"/>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26" name="Group 26"/>
          <p:cNvGrpSpPr/>
          <p:nvPr/>
        </p:nvGrpSpPr>
        <p:grpSpPr>
          <a:xfrm rot="0">
            <a:off x="6031720" y="6775387"/>
            <a:ext cx="2133829" cy="1833759"/>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8" name="TextBox 28"/>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29" name="Group 29"/>
          <p:cNvGrpSpPr/>
          <p:nvPr/>
        </p:nvGrpSpPr>
        <p:grpSpPr>
          <a:xfrm rot="0">
            <a:off x="5703895" y="4188729"/>
            <a:ext cx="4910514" cy="4219973"/>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3321" r="-102516"/>
              </a:stretch>
            </a:blipFill>
          </p:spPr>
        </p:sp>
      </p:grpSp>
      <p:sp>
        <p:nvSpPr>
          <p:cNvPr id="31" name="TextBox 31"/>
          <p:cNvSpPr txBox="1"/>
          <p:nvPr/>
        </p:nvSpPr>
        <p:spPr>
          <a:xfrm>
            <a:off x="5955116" y="865119"/>
            <a:ext cx="5413455"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TIMELINE OF EVENTS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32" name="TextBox 32"/>
          <p:cNvSpPr txBox="1"/>
          <p:nvPr/>
        </p:nvSpPr>
        <p:spPr>
          <a:xfrm>
            <a:off x="7098634" y="1730941"/>
            <a:ext cx="11443358" cy="1896543"/>
          </a:xfrm>
          <a:prstGeom prst="rect">
            <a:avLst/>
          </a:prstGeom>
        </p:spPr>
        <p:txBody>
          <a:bodyPr lIns="0" tIns="0" rIns="0" bIns="0" rtlCol="0" anchor="t">
            <a:spAutoFit/>
          </a:bodyPr>
          <a:lstStyle/>
          <a:p>
            <a:pPr algn="l">
              <a:lnSpc>
                <a:spcPts val="2635"/>
              </a:lnSpc>
            </a:pPr>
            <a:r>
              <a:rPr lang="en-US" sz="1880">
                <a:solidFill>
                  <a:srgbClr val="FFFFFF"/>
                </a:solidFill>
                <a:latin typeface="Open Sans"/>
                <a:ea typeface="Open Sans"/>
                <a:cs typeface="Open Sans"/>
                <a:sym typeface="Open Sans"/>
              </a:rPr>
              <a:t>January 27, 2017:</a:t>
            </a:r>
            <a:endParaRPr lang="en-US" sz="1880">
              <a:solidFill>
                <a:srgbClr val="FFFFFF"/>
              </a:solidFill>
              <a:latin typeface="Open Sans"/>
              <a:ea typeface="Open Sans"/>
              <a:cs typeface="Open Sans"/>
              <a:sym typeface="Open Sans"/>
            </a:endParaRPr>
          </a:p>
          <a:p>
            <a:pPr algn="l">
              <a:lnSpc>
                <a:spcPts val="2495"/>
              </a:lnSpc>
            </a:pPr>
            <a:r>
              <a:rPr lang="en-US" sz="1780">
                <a:solidFill>
                  <a:srgbClr val="FFFFFF"/>
                </a:solidFill>
                <a:latin typeface="Open Sans"/>
                <a:ea typeface="Open Sans"/>
                <a:cs typeface="Open Sans"/>
                <a:sym typeface="Open Sans"/>
              </a:rPr>
              <a:t>- 22:54:43– The first Snort NIDS alert was triggered, detecting suspicious HTTPtraffic originating from the user's machine(source IP 172.16.4.193) to a known malicious IP 194.87.234.129 on port 80.</a:t>
            </a:r>
            <a:endParaRPr lang="en-US" sz="1780">
              <a:solidFill>
                <a:srgbClr val="FFFFFF"/>
              </a:solidFill>
              <a:latin typeface="Open Sans"/>
              <a:ea typeface="Open Sans"/>
              <a:cs typeface="Open Sans"/>
              <a:sym typeface="Open Sans"/>
            </a:endParaRPr>
          </a:p>
          <a:p>
            <a:pPr algn="l">
              <a:lnSpc>
                <a:spcPts val="2495"/>
              </a:lnSpc>
              <a:spcBef>
                <a:spcPct val="0"/>
              </a:spcBef>
            </a:pPr>
            <a:r>
              <a:rPr lang="en-US" sz="1780">
                <a:solidFill>
                  <a:srgbClr val="FFFFFF"/>
                </a:solidFill>
                <a:latin typeface="Open Sans"/>
                <a:ea typeface="Open Sans"/>
                <a:cs typeface="Open Sans"/>
                <a:sym typeface="Open Sans"/>
              </a:rPr>
              <a:t>- 22:54:45– The user'ssystem sent an HTTP requestto ty.benme.com, which initiated the download of malicious content,specifically a compressed gzip file. This file was later identified as part of the Cerber ransomware</a:t>
            </a:r>
            <a:endParaRPr lang="en-US" sz="1780">
              <a:solidFill>
                <a:srgbClr val="FFFFFF"/>
              </a:solidFill>
              <a:latin typeface="Open Sans"/>
              <a:ea typeface="Open Sans"/>
              <a:cs typeface="Open Sans"/>
              <a:sym typeface="Open Sans"/>
            </a:endParaRPr>
          </a:p>
        </p:txBody>
      </p:sp>
      <p:grpSp>
        <p:nvGrpSpPr>
          <p:cNvPr id="33" name="Group 33"/>
          <p:cNvGrpSpPr/>
          <p:nvPr/>
        </p:nvGrpSpPr>
        <p:grpSpPr>
          <a:xfrm rot="0">
            <a:off x="6187020" y="1997010"/>
            <a:ext cx="597723" cy="597723"/>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6" name="TextBox 36"/>
          <p:cNvSpPr txBox="1"/>
          <p:nvPr/>
        </p:nvSpPr>
        <p:spPr>
          <a:xfrm>
            <a:off x="6315532" y="2187330"/>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endParaRPr lang="en-US" sz="1200" b="1">
              <a:solidFill>
                <a:srgbClr val="FFFFFF"/>
              </a:solidFill>
              <a:latin typeface="Open Sans Bold"/>
              <a:ea typeface="Open Sans Bold"/>
              <a:cs typeface="Open Sans Bold"/>
              <a:sym typeface="Open Sans Bold"/>
            </a:endParaRPr>
          </a:p>
        </p:txBody>
      </p:sp>
      <p:sp>
        <p:nvSpPr>
          <p:cNvPr id="37" name="TextBox 37"/>
          <p:cNvSpPr txBox="1"/>
          <p:nvPr/>
        </p:nvSpPr>
        <p:spPr>
          <a:xfrm>
            <a:off x="10744062" y="7206897"/>
            <a:ext cx="7543938" cy="1842135"/>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Open Sans"/>
                <a:ea typeface="Open Sans"/>
                <a:cs typeface="Open Sans"/>
                <a:sym typeface="Open Sans"/>
              </a:rPr>
              <a:t>• 22:55:00 A series of additional HTTP requests were madeto other malicious websites, including p27dokhpz2n7nvgr.1jw2lx.top and spotsbill.com, indicating that the user had been fully redirected into a malicious infection chain</a:t>
            </a:r>
            <a:endParaRPr lang="en-US" sz="2100">
              <a:solidFill>
                <a:srgbClr val="FFFFFF"/>
              </a:solidFill>
              <a:latin typeface="Open Sans"/>
              <a:ea typeface="Open Sans"/>
              <a:cs typeface="Open Sans"/>
              <a:sym typeface="Open Sans"/>
            </a:endParaRPr>
          </a:p>
        </p:txBody>
      </p:sp>
      <p:grpSp>
        <p:nvGrpSpPr>
          <p:cNvPr id="38" name="Group 38"/>
          <p:cNvGrpSpPr/>
          <p:nvPr/>
        </p:nvGrpSpPr>
        <p:grpSpPr>
          <a:xfrm rot="0">
            <a:off x="10016686" y="7758662"/>
            <a:ext cx="597723" cy="597723"/>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41" name="TextBox 41"/>
          <p:cNvSpPr txBox="1"/>
          <p:nvPr/>
        </p:nvSpPr>
        <p:spPr>
          <a:xfrm>
            <a:off x="10145199" y="79489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endParaRPr lang="en-US" sz="1200" b="1">
              <a:solidFill>
                <a:srgbClr val="FFFFFF"/>
              </a:solidFill>
              <a:latin typeface="Open Sans Bold"/>
              <a:ea typeface="Open Sans Bold"/>
              <a:cs typeface="Open Sans Bold"/>
              <a:sym typeface="Open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endParaRPr lang="en-US" sz="1200">
              <a:solidFill>
                <a:srgbClr val="FFFFFF"/>
              </a:solidFill>
              <a:latin typeface="Open Sans"/>
              <a:ea typeface="Open Sans"/>
              <a:cs typeface="Open Sans"/>
              <a:sym typeface="Open Sans"/>
            </a:endParaRPr>
          </a:p>
        </p:txBody>
      </p:sp>
      <p:sp>
        <p:nvSpPr>
          <p:cNvPr id="13" name="TextBox 1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endParaRPr lang="en-US" sz="1200">
              <a:solidFill>
                <a:srgbClr val="FFFFFF"/>
              </a:solidFill>
              <a:latin typeface="Open Sans"/>
              <a:ea typeface="Open Sans"/>
              <a:cs typeface="Open Sans"/>
              <a:sym typeface="Open Sans"/>
            </a:endParaRPr>
          </a:p>
        </p:txBody>
      </p:sp>
      <p:sp>
        <p:nvSpPr>
          <p:cNvPr id="14" name="TextBox 1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Video</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endParaRPr lang="en-US" sz="1200">
              <a:solidFill>
                <a:srgbClr val="FFFFFF"/>
              </a:solidFill>
              <a:latin typeface="Open Sans"/>
              <a:ea typeface="Open Sans"/>
              <a:cs typeface="Open Sans"/>
              <a:sym typeface="Open Sans"/>
            </a:endParaRPr>
          </a:p>
        </p:txBody>
      </p:sp>
      <p:sp>
        <p:nvSpPr>
          <p:cNvPr id="16" name="TextBox 16"/>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06</a:t>
            </a:r>
            <a:endParaRPr lang="en-US" sz="1200" b="1">
              <a:solidFill>
                <a:srgbClr val="FFFFFF"/>
              </a:solidFill>
              <a:latin typeface="Open Sans Bold"/>
              <a:ea typeface="Open Sans Bold"/>
              <a:cs typeface="Open Sans Bold"/>
              <a:sym typeface="Open Sans Bold"/>
            </a:endParaRPr>
          </a:p>
        </p:txBody>
      </p:sp>
      <p:sp>
        <p:nvSpPr>
          <p:cNvPr id="17" name="Freeform 17"/>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rot="0">
            <a:off x="835448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l="-19852" r="-9134"/>
              </a:stretch>
            </a:blipFill>
          </p:spPr>
        </p:sp>
      </p:grpSp>
      <p:grpSp>
        <p:nvGrpSpPr>
          <p:cNvPr id="21" name="Group 21"/>
          <p:cNvGrpSpPr/>
          <p:nvPr/>
        </p:nvGrpSpPr>
        <p:grpSpPr>
          <a:xfrm rot="0">
            <a:off x="13653565" y="3594161"/>
            <a:ext cx="3605735" cy="3098679"/>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24" name="Group 24"/>
          <p:cNvGrpSpPr/>
          <p:nvPr/>
        </p:nvGrpSpPr>
        <p:grpSpPr>
          <a:xfrm rot="0">
            <a:off x="13904416" y="3809736"/>
            <a:ext cx="3104032" cy="2667527"/>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8750" r="-18750"/>
              </a:stretch>
            </a:blipFill>
          </p:spPr>
        </p:sp>
      </p:grpSp>
      <p:sp>
        <p:nvSpPr>
          <p:cNvPr id="26" name="TextBox 26"/>
          <p:cNvSpPr txBox="1"/>
          <p:nvPr/>
        </p:nvSpPr>
        <p:spPr>
          <a:xfrm>
            <a:off x="2231883" y="1292198"/>
            <a:ext cx="4198277" cy="1861240"/>
          </a:xfrm>
          <a:prstGeom prst="rect">
            <a:avLst/>
          </a:prstGeom>
        </p:spPr>
        <p:txBody>
          <a:bodyPr lIns="0" tIns="0" rIns="0" bIns="0" rtlCol="0" anchor="t">
            <a:spAutoFit/>
          </a:bodyPr>
          <a:lstStyle/>
          <a:p>
            <a:pPr algn="l">
              <a:lnSpc>
                <a:spcPts val="7200"/>
              </a:lnSpc>
            </a:pPr>
            <a:r>
              <a:rPr lang="en-US" sz="6485">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RECOVERY</a:t>
            </a:r>
            <a:endParaRPr lang="en-US" sz="6485">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00"/>
              </a:lnSpc>
            </a:pPr>
          </a:p>
        </p:txBody>
      </p:sp>
      <p:sp>
        <p:nvSpPr>
          <p:cNvPr id="27" name="TextBox 27"/>
          <p:cNvSpPr txBox="1"/>
          <p:nvPr/>
        </p:nvSpPr>
        <p:spPr>
          <a:xfrm>
            <a:off x="1319667" y="3115337"/>
            <a:ext cx="6776716" cy="3990340"/>
          </a:xfrm>
          <a:prstGeom prst="rect">
            <a:avLst/>
          </a:prstGeom>
        </p:spPr>
        <p:txBody>
          <a:bodyPr lIns="0" tIns="0" rIns="0" bIns="0" rtlCol="0" anchor="t">
            <a:spAutoFit/>
          </a:bodyPr>
          <a:lstStyle/>
          <a:p>
            <a:pPr algn="l">
              <a:lnSpc>
                <a:spcPts val="2660"/>
              </a:lnSpc>
            </a:pPr>
            <a:r>
              <a:rPr lang="en-US" sz="1900">
                <a:solidFill>
                  <a:srgbClr val="FFFFFF"/>
                </a:solidFill>
                <a:latin typeface="Open Sans"/>
                <a:ea typeface="Open Sans"/>
                <a:cs typeface="Open Sans"/>
                <a:sym typeface="Open Sans"/>
              </a:rPr>
              <a:t>• Restoration of Systems</a:t>
            </a:r>
            <a:endParaRPr lang="en-US" sz="1900">
              <a:solidFill>
                <a:srgbClr val="FFFFFF"/>
              </a:solidFill>
              <a:latin typeface="Open Sans"/>
              <a:ea typeface="Open Sans"/>
              <a:cs typeface="Open Sans"/>
              <a:sym typeface="Open Sans"/>
            </a:endParaRPr>
          </a:p>
          <a:p>
            <a:pPr algn="l">
              <a:lnSpc>
                <a:spcPts val="2660"/>
              </a:lnSpc>
            </a:pPr>
            <a:r>
              <a:rPr lang="en-US" sz="1900">
                <a:solidFill>
                  <a:srgbClr val="FFFFFF"/>
                </a:solidFill>
                <a:latin typeface="Open Sans"/>
                <a:ea typeface="Open Sans"/>
                <a:cs typeface="Open Sans"/>
                <a:sym typeface="Open Sans"/>
              </a:rPr>
              <a:t>• -All systems that were found to have connected to the maliciousURLs were taken offline and re-imaged to ensure complete removal of the malware.This was deemed necessary as even thoroughmalware removal mightleave remnants or backdoors, which could be exploited later.</a:t>
            </a:r>
            <a:endParaRPr lang="en-US" sz="1900">
              <a:solidFill>
                <a:srgbClr val="FFFFFF"/>
              </a:solidFill>
              <a:latin typeface="Open Sans"/>
              <a:ea typeface="Open Sans"/>
              <a:cs typeface="Open Sans"/>
              <a:sym typeface="Open Sans"/>
            </a:endParaRPr>
          </a:p>
          <a:p>
            <a:pPr algn="l">
              <a:lnSpc>
                <a:spcPts val="2660"/>
              </a:lnSpc>
            </a:pPr>
            <a:r>
              <a:rPr lang="en-US" sz="1900">
                <a:solidFill>
                  <a:srgbClr val="FFFFFF"/>
                </a:solidFill>
                <a:latin typeface="Open Sans"/>
                <a:ea typeface="Open Sans"/>
                <a:cs typeface="Open Sans"/>
                <a:sym typeface="Open Sans"/>
              </a:rPr>
              <a:t>• -Network traffic logs and pcap files were meticulously reviewedto confirm that the malware had not spreadfurther within the network and that no additional systems were compromised.</a:t>
            </a:r>
            <a:endParaRPr lang="en-US" sz="1900">
              <a:solidFill>
                <a:srgbClr val="FFFFFF"/>
              </a:solidFill>
              <a:latin typeface="Open Sans"/>
              <a:ea typeface="Open Sans"/>
              <a:cs typeface="Open Sans"/>
              <a:sym typeface="Open Sans"/>
            </a:endParaRPr>
          </a:p>
          <a:p>
            <a:pPr algn="l">
              <a:lnSpc>
                <a:spcPts val="2660"/>
              </a:lnSpc>
            </a:pPr>
          </a:p>
          <a:p>
            <a:pPr algn="l">
              <a:lnSpc>
                <a:spcPts val="2660"/>
              </a:lnSpc>
              <a:spcBef>
                <a:spcPct val="0"/>
              </a:spcBef>
            </a:pPr>
          </a:p>
        </p:txBody>
      </p:sp>
      <p:grpSp>
        <p:nvGrpSpPr>
          <p:cNvPr id="28" name="Group 28"/>
          <p:cNvGrpSpPr/>
          <p:nvPr/>
        </p:nvGrpSpPr>
        <p:grpSpPr>
          <a:xfrm rot="0">
            <a:off x="395840" y="3501938"/>
            <a:ext cx="761264" cy="596544"/>
            <a:chOff x="0" y="0"/>
            <a:chExt cx="1037234" cy="812800"/>
          </a:xfrm>
        </p:grpSpPr>
        <p:sp>
          <p:nvSpPr>
            <p:cNvPr id="29" name="Freeform 29"/>
            <p:cNvSpPr/>
            <p:nvPr/>
          </p:nvSpPr>
          <p:spPr>
            <a:xfrm>
              <a:off x="0" y="0"/>
              <a:ext cx="1037234" cy="812800"/>
            </a:xfrm>
            <a:custGeom>
              <a:avLst/>
              <a:gdLst/>
              <a:ahLst/>
              <a:cxnLst/>
              <a:rect l="l" t="t" r="r" b="b"/>
              <a:pathLst>
                <a:path w="1037234" h="812800">
                  <a:moveTo>
                    <a:pt x="0" y="0"/>
                  </a:moveTo>
                  <a:lnTo>
                    <a:pt x="1037234" y="0"/>
                  </a:lnTo>
                  <a:lnTo>
                    <a:pt x="1037234"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0" name="TextBox 30"/>
            <p:cNvSpPr txBox="1"/>
            <p:nvPr/>
          </p:nvSpPr>
          <p:spPr>
            <a:xfrm>
              <a:off x="0" y="-38100"/>
              <a:ext cx="1037234" cy="850900"/>
            </a:xfrm>
            <a:prstGeom prst="rect">
              <a:avLst/>
            </a:prstGeom>
          </p:spPr>
          <p:txBody>
            <a:bodyPr lIns="50800" tIns="50800" rIns="50800" bIns="50800" rtlCol="0" anchor="ctr"/>
            <a:lstStyle/>
            <a:p>
              <a:pPr algn="ctr">
                <a:lnSpc>
                  <a:spcPts val="2660"/>
                </a:lnSpc>
              </a:pPr>
            </a:p>
          </p:txBody>
        </p:sp>
      </p:grpSp>
      <p:sp>
        <p:nvSpPr>
          <p:cNvPr id="31" name="TextBox 31"/>
          <p:cNvSpPr txBox="1"/>
          <p:nvPr/>
        </p:nvSpPr>
        <p:spPr>
          <a:xfrm>
            <a:off x="559515" y="3691845"/>
            <a:ext cx="433915" cy="197828"/>
          </a:xfrm>
          <a:prstGeom prst="rect">
            <a:avLst/>
          </a:prstGeom>
        </p:spPr>
        <p:txBody>
          <a:bodyPr lIns="0" tIns="0" rIns="0" bIns="0" rtlCol="0" anchor="t">
            <a:spAutoFit/>
          </a:bodyPr>
          <a:lstStyle/>
          <a:p>
            <a:pPr algn="ctr">
              <a:lnSpc>
                <a:spcPts val="1675"/>
              </a:lnSpc>
              <a:spcBef>
                <a:spcPct val="0"/>
              </a:spcBef>
            </a:pPr>
            <a:r>
              <a:rPr lang="en-US" sz="1200" b="1">
                <a:solidFill>
                  <a:srgbClr val="FFFFFF"/>
                </a:solidFill>
                <a:latin typeface="Open Sans Bold"/>
                <a:ea typeface="Open Sans Bold"/>
                <a:cs typeface="Open Sans Bold"/>
                <a:sym typeface="Open Sans Bold"/>
              </a:rPr>
              <a:t>01</a:t>
            </a:r>
            <a:endParaRPr lang="en-US" sz="1200" b="1">
              <a:solidFill>
                <a:srgbClr val="FFFFFF"/>
              </a:solidFill>
              <a:latin typeface="Open Sans Bold"/>
              <a:ea typeface="Open Sans Bold"/>
              <a:cs typeface="Open Sans Bold"/>
              <a:sym typeface="Open Sans Bold"/>
            </a:endParaRPr>
          </a:p>
        </p:txBody>
      </p:sp>
      <p:sp>
        <p:nvSpPr>
          <p:cNvPr id="32" name="TextBox 32"/>
          <p:cNvSpPr txBox="1"/>
          <p:nvPr/>
        </p:nvSpPr>
        <p:spPr>
          <a:xfrm>
            <a:off x="1702387" y="7868219"/>
            <a:ext cx="13212907" cy="2323465"/>
          </a:xfrm>
          <a:prstGeom prst="rect">
            <a:avLst/>
          </a:prstGeom>
        </p:spPr>
        <p:txBody>
          <a:bodyPr lIns="0" tIns="0" rIns="0" bIns="0" rtlCol="0" anchor="t">
            <a:spAutoFit/>
          </a:bodyPr>
          <a:lstStyle/>
          <a:p>
            <a:pPr algn="l">
              <a:lnSpc>
                <a:spcPts val="2660"/>
              </a:lnSpc>
            </a:pPr>
            <a:r>
              <a:rPr lang="en-US" sz="1900">
                <a:solidFill>
                  <a:srgbClr val="FFFFFF"/>
                </a:solidFill>
                <a:latin typeface="Open Sans"/>
                <a:ea typeface="Open Sans"/>
                <a:cs typeface="Open Sans"/>
                <a:sym typeface="Open Sans"/>
              </a:rPr>
              <a:t>• Data Recovery</a:t>
            </a:r>
            <a:endParaRPr lang="en-US" sz="1900">
              <a:solidFill>
                <a:srgbClr val="FFFFFF"/>
              </a:solidFill>
              <a:latin typeface="Open Sans"/>
              <a:ea typeface="Open Sans"/>
              <a:cs typeface="Open Sans"/>
              <a:sym typeface="Open Sans"/>
            </a:endParaRPr>
          </a:p>
          <a:p>
            <a:pPr algn="l">
              <a:lnSpc>
                <a:spcPts val="2660"/>
              </a:lnSpc>
            </a:pPr>
            <a:r>
              <a:rPr lang="en-US" sz="1900">
                <a:solidFill>
                  <a:srgbClr val="FFFFFF"/>
                </a:solidFill>
                <a:latin typeface="Open Sans"/>
                <a:ea typeface="Open Sans"/>
                <a:cs typeface="Open Sans"/>
                <a:sym typeface="Open Sans"/>
              </a:rPr>
              <a:t>• -Fortunately, no data exfiltration occurred during this incident, as the primary goal of the attackerwas to encrypt files using ransomware, ratherthan steal data. As a result, data recovery efforts were minimal.</a:t>
            </a:r>
            <a:endParaRPr lang="en-US" sz="1900">
              <a:solidFill>
                <a:srgbClr val="FFFFFF"/>
              </a:solidFill>
              <a:latin typeface="Open Sans"/>
              <a:ea typeface="Open Sans"/>
              <a:cs typeface="Open Sans"/>
              <a:sym typeface="Open Sans"/>
            </a:endParaRPr>
          </a:p>
          <a:p>
            <a:pPr algn="l">
              <a:lnSpc>
                <a:spcPts val="2660"/>
              </a:lnSpc>
            </a:pPr>
            <a:r>
              <a:rPr lang="en-US" sz="1900">
                <a:solidFill>
                  <a:srgbClr val="FFFFFF"/>
                </a:solidFill>
                <a:latin typeface="Open Sans"/>
                <a:ea typeface="Open Sans"/>
                <a:cs typeface="Open Sans"/>
                <a:sym typeface="Open Sans"/>
              </a:rPr>
              <a:t>• -Even though no data was compromised, verifiedbackups of criticalsystems were reviewed and tested as part of standard recoveryprocedures, ensuring that the organization was prepared for worst-case scenarios in the future.</a:t>
            </a:r>
            <a:endParaRPr lang="en-US" sz="1900">
              <a:solidFill>
                <a:srgbClr val="FFFFFF"/>
              </a:solidFill>
              <a:latin typeface="Open Sans"/>
              <a:ea typeface="Open Sans"/>
              <a:cs typeface="Open Sans"/>
              <a:sym typeface="Open Sans"/>
            </a:endParaRPr>
          </a:p>
          <a:p>
            <a:pPr algn="l">
              <a:lnSpc>
                <a:spcPts val="2660"/>
              </a:lnSpc>
            </a:pPr>
          </a:p>
          <a:p>
            <a:pPr algn="l">
              <a:lnSpc>
                <a:spcPts val="2660"/>
              </a:lnSpc>
              <a:spcBef>
                <a:spcPct val="0"/>
              </a:spcBef>
            </a:pPr>
          </a:p>
        </p:txBody>
      </p:sp>
      <p:grpSp>
        <p:nvGrpSpPr>
          <p:cNvPr id="33" name="Group 33"/>
          <p:cNvGrpSpPr/>
          <p:nvPr/>
        </p:nvGrpSpPr>
        <p:grpSpPr>
          <a:xfrm rot="0">
            <a:off x="611811" y="8272357"/>
            <a:ext cx="597723" cy="597723"/>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35" name="TextBox 35"/>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6" name="TextBox 36"/>
          <p:cNvSpPr txBox="1"/>
          <p:nvPr/>
        </p:nvSpPr>
        <p:spPr>
          <a:xfrm>
            <a:off x="740324" y="8462678"/>
            <a:ext cx="340698" cy="19818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endParaRPr lang="en-US" sz="1200" b="1">
              <a:solidFill>
                <a:srgbClr val="FFFFFF"/>
              </a:solidFill>
              <a:latin typeface="Open Sans Bold"/>
              <a:ea typeface="Open Sans Bold"/>
              <a:cs typeface="Open Sans Bold"/>
              <a:sym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07</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670617" y="1076325"/>
            <a:ext cx="4947724"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IMPACT</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16" name="TextBox 16"/>
          <p:cNvSpPr txBox="1"/>
          <p:nvPr/>
        </p:nvSpPr>
        <p:spPr>
          <a:xfrm>
            <a:off x="166914" y="1917700"/>
            <a:ext cx="18121086" cy="2585085"/>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Financial Impact</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financial losseswere relatively minimaldue to the quick and efficient containment of the incident.The only losses incurredwere the costsassociated with downtime from re-imaging systems, laborcosts for investigation and recovery, andminor productivity losseswhile affected systems were offline.</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spcBef>
                <a:spcPct val="0"/>
              </a:spcBef>
            </a:pPr>
          </a:p>
        </p:txBody>
      </p:sp>
      <p:sp>
        <p:nvSpPr>
          <p:cNvPr id="17" name="TextBox 17"/>
          <p:cNvSpPr txBox="1"/>
          <p:nvPr/>
        </p:nvSpPr>
        <p:spPr>
          <a:xfrm>
            <a:off x="166914" y="4531360"/>
            <a:ext cx="18121086" cy="223139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Data Breach</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No sensitive data was exfiltrated during this incident. The attacker’s primary goal was to infect systems with Cerber ransomware, which encrypts files and demands a ransom for decryption. Fortunately, the infection was identified early enough to prevent the ransomware from fully executing its payload.</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spcBef>
                <a:spcPct val="0"/>
              </a:spcBef>
            </a:pPr>
          </a:p>
        </p:txBody>
      </p:sp>
      <p:sp>
        <p:nvSpPr>
          <p:cNvPr id="18" name="TextBox 18"/>
          <p:cNvSpPr txBox="1"/>
          <p:nvPr/>
        </p:nvSpPr>
        <p:spPr>
          <a:xfrm>
            <a:off x="0" y="6822440"/>
            <a:ext cx="18288000" cy="295656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Reputation</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Although the incident was containedbefore any significant damage could occur, there was a slightreputational impact on the company. Users who                  visited the  legitimate website, homeimprovement.com, and were redirected to malicious sites may have been exposedto the drive-by download attack.The company received severalinquiries from concerned users, requiring communication from the public relations team to reassure customers and mitigate the situation.</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spcBef>
                <a:spcPct val="0"/>
              </a:spcBef>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08</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4973997" y="1076325"/>
            <a:ext cx="6671304" cy="1855470"/>
          </a:xfrm>
          <a:prstGeom prst="rect">
            <a:avLst/>
          </a:prstGeom>
        </p:spPr>
        <p:txBody>
          <a:bodyPr lIns="0" tIns="0" rIns="0" bIns="0" rtlCol="0" anchor="t">
            <a:spAutoFit/>
          </a:bodyPr>
          <a:lstStyle/>
          <a:p>
            <a:pPr algn="ctr">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ROOT CAUSE ANALYSIS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ctr">
              <a:lnSpc>
                <a:spcPts val="7215"/>
              </a:lnSpc>
            </a:pPr>
          </a:p>
        </p:txBody>
      </p:sp>
      <p:sp>
        <p:nvSpPr>
          <p:cNvPr id="16" name="TextBox 16"/>
          <p:cNvSpPr txBox="1"/>
          <p:nvPr/>
        </p:nvSpPr>
        <p:spPr>
          <a:xfrm>
            <a:off x="0" y="2282398"/>
            <a:ext cx="18288000" cy="295656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Underlying Cause</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•-The root cause of the incident was the compromise of the legitimate website homeimprovement.com. The website had been unknowingly compromised by attackers, who injected malicious code into its HTML. This code, an iframe containing a hidden link to ty.benme.com, redirected visitors to a malicious domain.</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•-The redirection was a critical part of a larger drive-by attack that exploited vulnerabilities in the user's browser and web plugins.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p>
        </p:txBody>
      </p:sp>
      <p:sp>
        <p:nvSpPr>
          <p:cNvPr id="17" name="TextBox 17"/>
          <p:cNvSpPr txBox="1"/>
          <p:nvPr/>
        </p:nvSpPr>
        <p:spPr>
          <a:xfrm>
            <a:off x="289778" y="5410408"/>
            <a:ext cx="17998222" cy="3328035"/>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Exploited Vulnerabilities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RIG ExploitKit was used to take advantage of multiple vulnerabilities in the user's web browsing software, particularly in outdated browser plugins and extensions.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The EK delivered a malicious compressed file (in gzip format), which contained Cerberransomware. Once the file was downloaded and executed, the system would have been encrypted had the incident not been detected and contained quickly.</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spcBef>
                <a:spcPct val="0"/>
              </a:spcBef>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3" name="Freeform 13"/>
          <p:cNvSpPr/>
          <p:nvPr/>
        </p:nvSpPr>
        <p:spPr>
          <a:xfrm>
            <a:off x="4684068" y="6995338"/>
            <a:ext cx="10231226" cy="3291662"/>
          </a:xfrm>
          <a:custGeom>
            <a:avLst/>
            <a:gdLst/>
            <a:ahLst/>
            <a:cxnLst/>
            <a:rect l="l" t="t" r="r" b="b"/>
            <a:pathLst>
              <a:path w="10231226" h="3291662">
                <a:moveTo>
                  <a:pt x="0" y="0"/>
                </a:moveTo>
                <a:lnTo>
                  <a:pt x="10231226" y="0"/>
                </a:lnTo>
                <a:lnTo>
                  <a:pt x="10231226" y="3291662"/>
                </a:lnTo>
                <a:lnTo>
                  <a:pt x="0" y="3291662"/>
                </a:lnTo>
                <a:lnTo>
                  <a:pt x="0" y="0"/>
                </a:lnTo>
                <a:close/>
              </a:path>
            </a:pathLst>
          </a:custGeom>
          <a:blipFill>
            <a:blip r:embed="rId3"/>
            <a:stretch>
              <a:fillRect/>
            </a:stretch>
          </a:blipFill>
        </p:spPr>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10</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4058286" y="1076325"/>
            <a:ext cx="8843279" cy="27698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17" name="TextBox 17"/>
          <p:cNvSpPr txBox="1"/>
          <p:nvPr/>
        </p:nvSpPr>
        <p:spPr>
          <a:xfrm>
            <a:off x="861786" y="1998662"/>
            <a:ext cx="16230600" cy="3863975"/>
          </a:xfrm>
          <a:prstGeom prst="rect">
            <a:avLst/>
          </a:prstGeom>
        </p:spPr>
        <p:txBody>
          <a:bodyPr lIns="0" tIns="0" rIns="0" bIns="0" rtlCol="0" anchor="t">
            <a:spAutoFit/>
          </a:bodyPr>
          <a:lstStyle/>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Snort NIDS:</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Function: Network Intrusion Detection System that detected suspicious activity and alertedthe Security Operations Center(SOC) team regarding the drive-by download attack.</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 Security Onion:</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p>
          <a:p>
            <a:pPr algn="ctr">
              <a:lnSpc>
                <a:spcPts val="2800"/>
              </a:lnSpc>
            </a:pPr>
            <a:r>
              <a:rPr lang="en-US" sz="2000">
                <a:solidFill>
                  <a:srgbClr val="FFFFFF"/>
                </a:solidFill>
                <a:latin typeface="Canva Sans" panose="020B0503030501040103"/>
                <a:ea typeface="Canva Sans" panose="020B0503030501040103"/>
                <a:cs typeface="Canva Sans" panose="020B0503030501040103"/>
                <a:sym typeface="Canva Sans" panose="020B0503030501040103"/>
              </a:rPr>
              <a:t>•Function: A Linux distribution for intrusion detection, log management, and networksecurity monitoring that helped in the identification and analysis of the attack.</a:t>
            </a:r>
            <a:endParaRPr lang="en-US" sz="20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800"/>
              </a:lnSpc>
            </a:pPr>
          </a:p>
          <a:p>
            <a:pPr algn="ctr">
              <a:lnSpc>
                <a:spcPts val="2800"/>
              </a:lnSpc>
              <a:spcBef>
                <a:spcPct val="0"/>
              </a:spcBef>
            </a:pPr>
          </a:p>
        </p:txBody>
      </p:sp>
      <p:sp>
        <p:nvSpPr>
          <p:cNvPr id="18" name="TextBox 18"/>
          <p:cNvSpPr txBox="1"/>
          <p:nvPr/>
        </p:nvSpPr>
        <p:spPr>
          <a:xfrm>
            <a:off x="178832" y="5681980"/>
            <a:ext cx="17930337" cy="1656715"/>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Sguil:</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660"/>
              </a:lnSpc>
            </a:pPr>
          </a:p>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Function: A GUI-based tool for monitoring and analyzing securityalerts, which the SOC analysts used to investigate the alerts triggered by the Snort NIDS.</a:t>
            </a:r>
            <a:endParaRPr lang="en-US" sz="19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660"/>
              </a:lnSpc>
            </a:pPr>
          </a:p>
          <a:p>
            <a:pPr algn="ctr">
              <a:lnSpc>
                <a:spcPts val="2660"/>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p:cNvPicPr>
            <a:picLocks noChangeAspect="1"/>
          </p:cNvPicPr>
          <p:nvPr/>
        </p:nvPicPr>
        <p:blipFill>
          <a:blip r:embed="rId2"/>
          <a:srcRect t="7080" r="30594"/>
          <a:stretch>
            <a:fillRect/>
          </a:stretch>
        </p:blipFill>
        <p:spPr>
          <a:xfrm>
            <a:off x="67310" y="591185"/>
            <a:ext cx="10076815" cy="8808720"/>
          </a:xfrm>
          <a:prstGeom prst="rect">
            <a:avLst/>
          </a:prstGeom>
        </p:spPr>
      </p:pic>
      <p:sp>
        <p:nvSpPr>
          <p:cNvPr id="3" name="Text Box 2"/>
          <p:cNvSpPr txBox="1"/>
          <p:nvPr/>
        </p:nvSpPr>
        <p:spPr>
          <a:xfrm>
            <a:off x="10485120" y="1028700"/>
            <a:ext cx="6954520" cy="3108325"/>
          </a:xfrm>
          <a:prstGeom prst="rect">
            <a:avLst/>
          </a:prstGeom>
        </p:spPr>
        <p:txBody>
          <a:bodyPr>
            <a:noAutofit/>
          </a:bodyPr>
          <a:p>
            <a:pPr defTabSz="266700">
              <a:lnSpc>
                <a:spcPct val="114000"/>
              </a:lnSpc>
              <a:spcBef>
                <a:spcPts val="300"/>
              </a:spcBef>
              <a:spcAft>
                <a:spcPts val="300"/>
              </a:spcAft>
            </a:pPr>
            <a:r>
              <a:rPr sz="2800">
                <a:solidFill>
                  <a:schemeClr val="tx2">
                    <a:lumMod val="40000"/>
                    <a:lumOff val="60000"/>
                  </a:schemeClr>
                </a:solidFill>
                <a:latin typeface="Arial" panose="020B0604020202020204"/>
                <a:ea typeface="Calibri" panose="020F0502020204030204"/>
              </a:rPr>
              <a:t>the timestamps for the first and last of the alerts that occurred within about a </a:t>
            </a:r>
            <a:endParaRPr sz="2800">
              <a:solidFill>
                <a:schemeClr val="tx2">
                  <a:lumMod val="40000"/>
                  <a:lumOff val="60000"/>
                </a:schemeClr>
              </a:solidFill>
              <a:latin typeface="Arial" panose="020B0604020202020204"/>
              <a:ea typeface="Calibri" panose="020F0502020204030204"/>
            </a:endParaRPr>
          </a:p>
        </p:txBody>
      </p:sp>
      <p:sp>
        <p:nvSpPr>
          <p:cNvPr id="4" name="Text Box 3"/>
          <p:cNvSpPr txBox="1"/>
          <p:nvPr/>
        </p:nvSpPr>
        <p:spPr>
          <a:xfrm>
            <a:off x="10972800" y="2628900"/>
            <a:ext cx="6346825" cy="1508125"/>
          </a:xfrm>
          <a:prstGeom prst="rect">
            <a:avLst/>
          </a:prstGeom>
        </p:spPr>
        <p:txBody>
          <a:bodyPr>
            <a:noAutofit/>
          </a:bodyPr>
          <a:p>
            <a:pPr marL="0" indent="0" defTabSz="266700">
              <a:spcBef>
                <a:spcPts val="600"/>
              </a:spcBef>
              <a:spcAft>
                <a:spcPts val="600"/>
              </a:spcAft>
            </a:pPr>
            <a:r>
              <a:rPr sz="2800" b="1" i="0">
                <a:solidFill>
                  <a:srgbClr val="155724"/>
                </a:solidFill>
                <a:highlight>
                  <a:srgbClr val="00FFFF"/>
                </a:highlight>
                <a:latin typeface="Helvetica"/>
                <a:ea typeface="Helvetica"/>
              </a:rPr>
              <a:t>22:54:42 to 22:55:28 The entire exploit occurred in less than a minute</a:t>
            </a:r>
            <a:endParaRPr sz="2800" b="1" i="0">
              <a:solidFill>
                <a:srgbClr val="155724"/>
              </a:solidFill>
              <a:highlight>
                <a:srgbClr val="00FFFF"/>
              </a:highlight>
              <a:latin typeface="Helvetica"/>
              <a:ea typeface="Helvetic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Picture 3" descr="m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71500"/>
            <a:ext cx="8844280" cy="8263890"/>
          </a:xfrm>
          <a:prstGeom prst="rect">
            <a:avLst/>
          </a:prstGeom>
        </p:spPr>
      </p:pic>
      <p:sp>
        <p:nvSpPr>
          <p:cNvPr id="2" name="Text Box 1"/>
          <p:cNvSpPr txBox="1"/>
          <p:nvPr/>
        </p:nvSpPr>
        <p:spPr>
          <a:xfrm>
            <a:off x="10506075" y="1333500"/>
            <a:ext cx="5927725" cy="2028190"/>
          </a:xfrm>
          <a:prstGeom prst="rect">
            <a:avLst/>
          </a:prstGeom>
        </p:spPr>
        <p:txBody>
          <a:bodyPr>
            <a:noAutofit/>
          </a:bodyPr>
          <a:p>
            <a:pPr defTabSz="266700">
              <a:lnSpc>
                <a:spcPct val="115000"/>
              </a:lnSpc>
              <a:spcAft>
                <a:spcPts val="800"/>
              </a:spcAft>
            </a:pPr>
            <a:r>
              <a:rPr sz="2800">
                <a:solidFill>
                  <a:schemeClr val="tx2">
                    <a:lumMod val="40000"/>
                    <a:lumOff val="60000"/>
                  </a:schemeClr>
                </a:solidFill>
                <a:latin typeface="Aptos"/>
                <a:ea typeface="Aptos"/>
              </a:rPr>
              <a:t>According to the IDS signature rule which malware family triggered this alert</a:t>
            </a:r>
            <a:endParaRPr sz="2800">
              <a:solidFill>
                <a:schemeClr val="tx2">
                  <a:lumMod val="40000"/>
                  <a:lumOff val="60000"/>
                </a:schemeClr>
              </a:solidFill>
              <a:latin typeface="Aptos"/>
              <a:ea typeface="Aptos"/>
            </a:endParaRPr>
          </a:p>
        </p:txBody>
      </p:sp>
      <p:sp>
        <p:nvSpPr>
          <p:cNvPr id="4" name="Text Box 3"/>
          <p:cNvSpPr txBox="1"/>
          <p:nvPr/>
        </p:nvSpPr>
        <p:spPr>
          <a:xfrm>
            <a:off x="10820400" y="3314383"/>
            <a:ext cx="5080000" cy="953135"/>
          </a:xfrm>
          <a:prstGeom prst="rect">
            <a:avLst/>
          </a:prstGeom>
        </p:spPr>
        <p:txBody>
          <a:bodyPr>
            <a:spAutoFit/>
          </a:bodyPr>
          <a:p>
            <a:pPr marL="457200" indent="0" algn="l" defTabSz="266700">
              <a:spcAft>
                <a:spcPts val="600"/>
              </a:spcAft>
            </a:pPr>
            <a:r>
              <a:rPr sz="2800">
                <a:solidFill>
                  <a:schemeClr val="tx2">
                    <a:lumMod val="40000"/>
                    <a:lumOff val="60000"/>
                  </a:schemeClr>
                </a:solidFill>
                <a:latin typeface="Times New Roman" panose="02020603050405020304"/>
                <a:ea typeface="Aptos"/>
              </a:rPr>
              <a:t>Malware_family PseudoDarkLeech</a:t>
            </a:r>
            <a:endParaRPr sz="2800">
              <a:solidFill>
                <a:schemeClr val="tx2">
                  <a:lumMod val="40000"/>
                  <a:lumOff val="60000"/>
                </a:schemeClr>
              </a:solidFill>
              <a:latin typeface="Times New Roman" panose="02020603050405020304"/>
              <a:ea typeface="Apto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153035"/>
            <a:ext cx="10098405" cy="8689340"/>
          </a:xfrm>
          <a:prstGeom prst="rect">
            <a:avLst/>
          </a:prstGeom>
          <a:noFill/>
          <a:ln>
            <a:noFill/>
          </a:ln>
        </p:spPr>
      </p:pic>
      <p:sp>
        <p:nvSpPr>
          <p:cNvPr id="2" name="Text Box 1"/>
          <p:cNvSpPr txBox="1"/>
          <p:nvPr/>
        </p:nvSpPr>
        <p:spPr>
          <a:xfrm>
            <a:off x="11201400" y="2171700"/>
            <a:ext cx="5080000" cy="1286510"/>
          </a:xfrm>
          <a:prstGeom prst="rect">
            <a:avLst/>
          </a:prstGeom>
        </p:spPr>
        <p:txBody>
          <a:bodyPr>
            <a:spAutoFit/>
          </a:bodyPr>
          <a:p>
            <a:pPr defTabSz="266700" fontAlgn="base">
              <a:spcAft>
                <a:spcPts val="1500"/>
              </a:spcAft>
            </a:pPr>
            <a:r>
              <a:rPr sz="2800">
                <a:solidFill>
                  <a:schemeClr val="tx2">
                    <a:lumMod val="40000"/>
                    <a:lumOff val="60000"/>
                  </a:schemeClr>
                </a:solidFill>
                <a:latin typeface="Times New Roman" panose="02020603050405020304"/>
                <a:ea typeface="sans-serif"/>
              </a:rPr>
              <a:t> kind of request was involved:</a:t>
            </a:r>
            <a:endParaRPr sz="2800">
              <a:solidFill>
                <a:schemeClr val="tx2">
                  <a:lumMod val="40000"/>
                  <a:lumOff val="60000"/>
                </a:schemeClr>
              </a:solidFill>
              <a:latin typeface="Times New Roman" panose="02020603050405020304"/>
              <a:ea typeface="sans-serif"/>
            </a:endParaRP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HTTP/1.1 GET request</a:t>
            </a:r>
            <a:endParaRPr sz="2800">
              <a:solidFill>
                <a:schemeClr val="tx2">
                  <a:lumMod val="40000"/>
                  <a:lumOff val="60000"/>
                </a:schemeClr>
              </a:solidFill>
              <a:latin typeface="Times New Roman" panose="02020603050405020304"/>
              <a:ea typeface="sans-serif"/>
            </a:endParaRPr>
          </a:p>
        </p:txBody>
      </p:sp>
      <p:sp>
        <p:nvSpPr>
          <p:cNvPr id="3" name="Text Box 2"/>
          <p:cNvSpPr txBox="1"/>
          <p:nvPr/>
        </p:nvSpPr>
        <p:spPr>
          <a:xfrm>
            <a:off x="11106150" y="3848100"/>
            <a:ext cx="5080000" cy="1209675"/>
          </a:xfrm>
          <a:prstGeom prst="rect">
            <a:avLst/>
          </a:prstGeom>
        </p:spPr>
        <p:txBody>
          <a:bodyPr>
            <a:spAutoFit/>
          </a:bodyPr>
          <a:p>
            <a:pPr defTabSz="266700" fontAlgn="base">
              <a:spcAft>
                <a:spcPts val="1500"/>
              </a:spcAft>
            </a:pPr>
            <a:r>
              <a:rPr sz="2800">
                <a:solidFill>
                  <a:schemeClr val="tx2">
                    <a:lumMod val="40000"/>
                    <a:lumOff val="60000"/>
                  </a:schemeClr>
                </a:solidFill>
                <a:latin typeface="Times New Roman" panose="02020603050405020304"/>
                <a:ea typeface="sans-serif"/>
              </a:rPr>
              <a:t>The files requested are:</a:t>
            </a:r>
            <a:endParaRPr sz="2800">
              <a:solidFill>
                <a:schemeClr val="tx2">
                  <a:lumMod val="40000"/>
                  <a:lumOff val="60000"/>
                </a:schemeClr>
              </a:solidFill>
              <a:latin typeface="Times New Roman" panose="02020603050405020304"/>
              <a:ea typeface="sans-serif"/>
            </a:endParaRPr>
          </a:p>
          <a:p>
            <a:pPr defTabSz="266700">
              <a:lnSpc>
                <a:spcPct val="115000"/>
              </a:lnSpc>
              <a:spcAft>
                <a:spcPts val="800"/>
              </a:spcAft>
            </a:pPr>
            <a:r>
              <a:rPr sz="2800">
                <a:solidFill>
                  <a:schemeClr val="tx2">
                    <a:lumMod val="40000"/>
                    <a:lumOff val="60000"/>
                  </a:schemeClr>
                </a:solidFill>
                <a:latin typeface="Aptos"/>
                <a:ea typeface="sans-serif"/>
              </a:rPr>
              <a:t>dle_js.js</a:t>
            </a:r>
            <a:endParaRPr sz="2800">
              <a:solidFill>
                <a:schemeClr val="tx2">
                  <a:lumMod val="40000"/>
                  <a:lumOff val="60000"/>
                </a:schemeClr>
              </a:solidFill>
              <a:latin typeface="Aptos"/>
              <a:ea typeface="sans-serif"/>
            </a:endParaRPr>
          </a:p>
        </p:txBody>
      </p:sp>
      <p:sp>
        <p:nvSpPr>
          <p:cNvPr id="4" name="Text Box 3"/>
          <p:cNvSpPr txBox="1"/>
          <p:nvPr/>
        </p:nvSpPr>
        <p:spPr>
          <a:xfrm>
            <a:off x="11106150" y="5219700"/>
            <a:ext cx="5080000" cy="4777105"/>
          </a:xfrm>
          <a:prstGeom prst="rect">
            <a:avLst/>
          </a:prstGeom>
        </p:spPr>
        <p:txBody>
          <a:bodyPr>
            <a:spAutoFit/>
          </a:bodyPr>
          <a:p>
            <a:pPr defTabSz="266700" fontAlgn="base">
              <a:spcAft>
                <a:spcPts val="1500"/>
              </a:spcAft>
            </a:pPr>
            <a:r>
              <a:rPr sz="2800">
                <a:solidFill>
                  <a:schemeClr val="tx2">
                    <a:lumMod val="40000"/>
                    <a:lumOff val="60000"/>
                  </a:schemeClr>
                </a:solidFill>
                <a:latin typeface="Times New Roman" panose="02020603050405020304"/>
                <a:ea typeface="sans-serif"/>
              </a:rPr>
              <a:t>the URL for the referer and the host website</a:t>
            </a:r>
            <a:endParaRPr sz="2800">
              <a:solidFill>
                <a:schemeClr val="tx2">
                  <a:lumMod val="40000"/>
                  <a:lumOff val="60000"/>
                </a:schemeClr>
              </a:solidFill>
              <a:latin typeface="Times New Roman" panose="02020603050405020304"/>
              <a:ea typeface="sans-serif"/>
            </a:endParaRP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The referer website was www.homeimprovement.com/remodeling-your-kitchen-cabinets.html and the host website was retrotip.visionbura.com.ve.</a:t>
            </a:r>
            <a:endParaRPr sz="2800">
              <a:solidFill>
                <a:schemeClr val="tx2">
                  <a:lumMod val="40000"/>
                  <a:lumOff val="60000"/>
                </a:schemeClr>
              </a:solidFill>
              <a:latin typeface="Times New Roman" panose="02020603050405020304"/>
              <a:ea typeface="sans-serif"/>
            </a:endParaRPr>
          </a:p>
          <a:p>
            <a:pPr defTabSz="266700" fontAlgn="base">
              <a:spcAft>
                <a:spcPts val="1500"/>
              </a:spcAft>
            </a:pPr>
            <a:r>
              <a:rPr sz="2800">
                <a:solidFill>
                  <a:schemeClr val="tx2">
                    <a:lumMod val="40000"/>
                    <a:lumOff val="60000"/>
                  </a:schemeClr>
                </a:solidFill>
                <a:latin typeface="Times New Roman" panose="02020603050405020304"/>
                <a:ea typeface="sans-serif"/>
              </a:rPr>
              <a:t> the content encoded:</a:t>
            </a:r>
            <a:endParaRPr sz="2800">
              <a:solidFill>
                <a:schemeClr val="tx2">
                  <a:lumMod val="40000"/>
                  <a:lumOff val="60000"/>
                </a:schemeClr>
              </a:solidFill>
              <a:latin typeface="Times New Roman" panose="02020603050405020304"/>
              <a:ea typeface="sans-serif"/>
            </a:endParaRPr>
          </a:p>
          <a:p>
            <a:pPr defTabSz="266700" fontAlgn="base">
              <a:spcBef>
                <a:spcPts val="1100"/>
              </a:spcBef>
              <a:spcAft>
                <a:spcPts val="1100"/>
              </a:spcAft>
            </a:pPr>
            <a:r>
              <a:rPr sz="2800">
                <a:solidFill>
                  <a:schemeClr val="tx2">
                    <a:lumMod val="40000"/>
                    <a:lumOff val="60000"/>
                  </a:schemeClr>
                </a:solidFill>
                <a:latin typeface="Times New Roman" panose="02020603050405020304"/>
                <a:ea typeface="sans-serif"/>
              </a:rPr>
              <a:t>gzip</a:t>
            </a:r>
            <a:endParaRPr sz="2800">
              <a:solidFill>
                <a:schemeClr val="tx2">
                  <a:lumMod val="40000"/>
                  <a:lumOff val="60000"/>
                </a:schemeClr>
              </a:solidFill>
              <a:latin typeface="Times New Roman" panose="02020603050405020304"/>
              <a:ea typeface="sans-serif"/>
            </a:endParaRPr>
          </a:p>
        </p:txBody>
      </p:sp>
      <p:sp>
        <p:nvSpPr>
          <p:cNvPr id="5" name="Text Box 4"/>
          <p:cNvSpPr txBox="1"/>
          <p:nvPr/>
        </p:nvSpPr>
        <p:spPr>
          <a:xfrm>
            <a:off x="10972800" y="571817"/>
            <a:ext cx="5080000" cy="1383665"/>
          </a:xfrm>
          <a:prstGeom prst="rect">
            <a:avLst/>
          </a:prstGeom>
        </p:spPr>
        <p:txBody>
          <a:bodyPr>
            <a:spAutoFit/>
          </a:bodyPr>
          <a:p>
            <a:pPr marL="457200" indent="-22860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a. choose </a:t>
            </a:r>
            <a:r>
              <a:rPr sz="2800" b="1">
                <a:solidFill>
                  <a:schemeClr val="tx2">
                    <a:lumMod val="40000"/>
                    <a:lumOff val="60000"/>
                  </a:schemeClr>
                </a:solidFill>
                <a:latin typeface="Arial" panose="020B0604020202020204"/>
                <a:ea typeface="Calibri" panose="020F0502020204030204"/>
              </a:rPr>
              <a:t>Transcript</a:t>
            </a:r>
            <a:r>
              <a:rPr sz="2800">
                <a:solidFill>
                  <a:schemeClr val="tx2">
                    <a:lumMod val="40000"/>
                    <a:lumOff val="60000"/>
                  </a:schemeClr>
                </a:solidFill>
                <a:latin typeface="Arial" panose="020B0604020202020204"/>
                <a:ea typeface="Calibri" panose="020F0502020204030204"/>
              </a:rPr>
              <a:t> to open a transcript of the conversation.</a:t>
            </a:r>
            <a:endParaRPr sz="2800">
              <a:solidFill>
                <a:schemeClr val="tx2">
                  <a:lumMod val="40000"/>
                  <a:lumOff val="60000"/>
                </a:schemeClr>
              </a:solidFill>
              <a:latin typeface="Arial" panose="020B0604020202020204"/>
              <a:ea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3" name="Freeform 13"/>
          <p:cNvSpPr/>
          <p:nvPr/>
        </p:nvSpPr>
        <p:spPr>
          <a:xfrm>
            <a:off x="2952399" y="4090779"/>
            <a:ext cx="12383201" cy="4779302"/>
          </a:xfrm>
          <a:custGeom>
            <a:avLst/>
            <a:gdLst/>
            <a:ahLst/>
            <a:cxnLst/>
            <a:rect l="l" t="t" r="r" b="b"/>
            <a:pathLst>
              <a:path w="12383201" h="4779302">
                <a:moveTo>
                  <a:pt x="0" y="0"/>
                </a:moveTo>
                <a:lnTo>
                  <a:pt x="12383202" y="0"/>
                </a:lnTo>
                <a:lnTo>
                  <a:pt x="12383202" y="4779302"/>
                </a:lnTo>
                <a:lnTo>
                  <a:pt x="0" y="4779302"/>
                </a:lnTo>
                <a:lnTo>
                  <a:pt x="0" y="0"/>
                </a:lnTo>
                <a:close/>
              </a:path>
            </a:pathLst>
          </a:custGeom>
          <a:blipFill>
            <a:blip r:embed="rId3"/>
            <a:stretch>
              <a:fillRect/>
            </a:stretch>
          </a:blipFill>
        </p:spPr>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12</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2302127" y="1076325"/>
            <a:ext cx="809468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763" y="2417445"/>
            <a:ext cx="17472719" cy="1934845"/>
          </a:xfrm>
          <a:prstGeom prst="rect">
            <a:avLst/>
          </a:prstGeom>
        </p:spPr>
        <p:txBody>
          <a:bodyPr lIns="0" tIns="0" rIns="0" bIns="0" rtlCol="0" anchor="t">
            <a:spAutoFit/>
          </a:bodyPr>
          <a:lstStyle/>
          <a:p>
            <a:pPr algn="ctr">
              <a:lnSpc>
                <a:spcPts val="3080"/>
              </a:lnSpc>
            </a:pPr>
            <a:r>
              <a:rPr lang="en-US" sz="2200">
                <a:solidFill>
                  <a:srgbClr val="FFFFFF"/>
                </a:solidFill>
                <a:latin typeface="Open Sans"/>
                <a:ea typeface="Open Sans"/>
                <a:cs typeface="Open Sans"/>
                <a:sym typeface="Open Sans"/>
              </a:rPr>
              <a:t>• Kibana:</a:t>
            </a:r>
            <a:endParaRPr lang="en-US" sz="2200">
              <a:solidFill>
                <a:srgbClr val="FFFFFF"/>
              </a:solidFill>
              <a:latin typeface="Open Sans"/>
              <a:ea typeface="Open Sans"/>
              <a:cs typeface="Open Sans"/>
              <a:sym typeface="Open Sans"/>
            </a:endParaRPr>
          </a:p>
          <a:p>
            <a:pPr algn="l">
              <a:lnSpc>
                <a:spcPts val="3080"/>
              </a:lnSpc>
            </a:pPr>
          </a:p>
          <a:p>
            <a:pPr algn="l">
              <a:lnSpc>
                <a:spcPts val="3080"/>
              </a:lnSpc>
            </a:pPr>
            <a:r>
              <a:rPr lang="en-US" sz="2200">
                <a:solidFill>
                  <a:srgbClr val="FFFFFF"/>
                </a:solidFill>
                <a:latin typeface="Open Sans"/>
                <a:ea typeface="Open Sans"/>
                <a:cs typeface="Open Sans"/>
                <a:sym typeface="Open Sans"/>
              </a:rPr>
              <a:t>Function: A data visualization tool for Elasticsearch that helped the SOC team analyzelogs and visualizesuspicious activities and patterns during the incident.</a:t>
            </a:r>
            <a:endParaRPr lang="en-US" sz="2200">
              <a:solidFill>
                <a:srgbClr val="FFFFFF"/>
              </a:solidFill>
              <a:latin typeface="Open Sans"/>
              <a:ea typeface="Open Sans"/>
              <a:cs typeface="Open Sans"/>
              <a:sym typeface="Open Sans"/>
            </a:endParaRPr>
          </a:p>
          <a:p>
            <a:pPr algn="l">
              <a:lnSpc>
                <a:spcPts val="3080"/>
              </a:lnSpc>
              <a:spcBef>
                <a:spcPct val="0"/>
              </a:spcBef>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Picture 3"/>
          <p:cNvPicPr>
            <a:picLocks noChangeAspect="1"/>
          </p:cNvPicPr>
          <p:nvPr/>
        </p:nvPicPr>
        <p:blipFill>
          <a:blip r:embed="rId2"/>
          <a:stretch>
            <a:fillRect/>
          </a:stretch>
        </p:blipFill>
        <p:spPr>
          <a:xfrm>
            <a:off x="609600" y="222250"/>
            <a:ext cx="10943590" cy="4729480"/>
          </a:xfrm>
          <a:prstGeom prst="rect">
            <a:avLst/>
          </a:prstGeom>
        </p:spPr>
      </p:pic>
      <p:sp>
        <p:nvSpPr>
          <p:cNvPr id="5" name="Text Box 4"/>
          <p:cNvSpPr txBox="1"/>
          <p:nvPr/>
        </p:nvSpPr>
        <p:spPr>
          <a:xfrm>
            <a:off x="12268200" y="2552700"/>
            <a:ext cx="5080000" cy="5140960"/>
          </a:xfrm>
          <a:prstGeom prst="rect">
            <a:avLst/>
          </a:prstGeom>
        </p:spPr>
        <p:txBody>
          <a:bodyPr>
            <a:spAutoFit/>
          </a:bodyPr>
          <a:p>
            <a:pPr defTabSz="266700">
              <a:lnSpc>
                <a:spcPct val="114000"/>
              </a:lnSpc>
              <a:spcBef>
                <a:spcPts val="300"/>
              </a:spcBef>
              <a:spcAft>
                <a:spcPts val="300"/>
              </a:spcAft>
            </a:pPr>
            <a:r>
              <a:rPr sz="3200">
                <a:solidFill>
                  <a:schemeClr val="tx2">
                    <a:lumMod val="40000"/>
                    <a:lumOff val="60000"/>
                  </a:schemeClr>
                </a:solidFill>
                <a:latin typeface="Arial" panose="020B0604020202020204"/>
                <a:ea typeface="Calibri" panose="020F0502020204030204"/>
              </a:rPr>
              <a:t>Zoom in on the event by clicking and dragging in the NIDS – Alerts Over Time visualization further focus in on the event timeframe. Since the event happened over a very short period of time, sel</a:t>
            </a:r>
            <a:r>
              <a:rPr lang="en-US" sz="3200">
                <a:solidFill>
                  <a:schemeClr val="tx2">
                    <a:lumMod val="40000"/>
                    <a:lumOff val="60000"/>
                  </a:schemeClr>
                </a:solidFill>
                <a:latin typeface="Arial" panose="020B0604020202020204"/>
                <a:ea typeface="Calibri" panose="020F0502020204030204"/>
              </a:rPr>
              <a:t>a</a:t>
            </a:r>
            <a:r>
              <a:rPr sz="3200">
                <a:solidFill>
                  <a:schemeClr val="tx2">
                    <a:lumMod val="40000"/>
                    <a:lumOff val="60000"/>
                  </a:schemeClr>
                </a:solidFill>
                <a:latin typeface="Arial" panose="020B0604020202020204"/>
                <a:ea typeface="Calibri" panose="020F0502020204030204"/>
              </a:rPr>
              <a:t>ect just the grap</a:t>
            </a:r>
            <a:r>
              <a:rPr sz="1600">
                <a:latin typeface="Arial" panose="020B0604020202020204"/>
                <a:ea typeface="Calibri" panose="020F0502020204030204"/>
              </a:rPr>
              <a:t>h plot line. </a:t>
            </a:r>
            <a:endParaRPr sz="1600">
              <a:latin typeface="Arial" panose="020B0604020202020204"/>
              <a:ea typeface="Calibri" panose="020F0502020204030204"/>
            </a:endParaRPr>
          </a:p>
        </p:txBody>
      </p:sp>
      <p:pic>
        <p:nvPicPr>
          <p:cNvPr id="14" name="Picture 14" descr="screenshot of the first event highligh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5074920"/>
            <a:ext cx="11031855" cy="47771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7887442" y="2058006"/>
            <a:ext cx="2513117" cy="2550211"/>
          </a:xfrm>
          <a:custGeom>
            <a:avLst/>
            <a:gdLst/>
            <a:ahLst/>
            <a:cxnLst/>
            <a:rect l="l" t="t" r="r" b="b"/>
            <a:pathLst>
              <a:path w="2513117" h="2550211">
                <a:moveTo>
                  <a:pt x="0" y="0"/>
                </a:moveTo>
                <a:lnTo>
                  <a:pt x="2513116" y="0"/>
                </a:lnTo>
                <a:lnTo>
                  <a:pt x="2513116" y="2550210"/>
                </a:lnTo>
                <a:lnTo>
                  <a:pt x="0" y="25502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8779686" y="2704313"/>
            <a:ext cx="728628" cy="987058"/>
          </a:xfrm>
          <a:custGeom>
            <a:avLst/>
            <a:gdLst/>
            <a:ahLst/>
            <a:cxnLst/>
            <a:rect l="l" t="t" r="r" b="b"/>
            <a:pathLst>
              <a:path w="728628" h="987058">
                <a:moveTo>
                  <a:pt x="0" y="0"/>
                </a:moveTo>
                <a:lnTo>
                  <a:pt x="728628" y="0"/>
                </a:lnTo>
                <a:lnTo>
                  <a:pt x="728628" y="987057"/>
                </a:lnTo>
                <a:lnTo>
                  <a:pt x="0" y="9870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4" name="TextBox 14"/>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endParaRPr lang="en-US" sz="1200" b="1">
              <a:solidFill>
                <a:srgbClr val="FFFFFF"/>
              </a:solidFill>
              <a:latin typeface="Open Sans Bold"/>
              <a:ea typeface="Open Sans Bold"/>
              <a:cs typeface="Open Sans Bold"/>
              <a:sym typeface="Open Sans Bold"/>
            </a:endParaRPr>
          </a:p>
        </p:txBody>
      </p:sp>
      <p:sp>
        <p:nvSpPr>
          <p:cNvPr id="15" name="TextBox 15"/>
          <p:cNvSpPr txBox="1"/>
          <p:nvPr/>
        </p:nvSpPr>
        <p:spPr>
          <a:xfrm>
            <a:off x="2579485" y="4479868"/>
            <a:ext cx="14339818" cy="7750155"/>
          </a:xfrm>
          <a:prstGeom prst="rect">
            <a:avLst/>
          </a:prstGeom>
        </p:spPr>
        <p:txBody>
          <a:bodyPr lIns="0" tIns="0" rIns="0" bIns="0" rtlCol="0" anchor="t">
            <a:spAutoFit/>
          </a:bodyPr>
          <a:lstStyle/>
          <a:p>
            <a:pPr algn="ctr">
              <a:lnSpc>
                <a:spcPts val="15400"/>
              </a:lnSpc>
            </a:pPr>
            <a:r>
              <a:rPr lang="en-US" sz="110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INVESTIGATING A MALWARE EXPLOIT</a:t>
            </a:r>
            <a:endParaRPr lang="en-US" sz="110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ctr">
              <a:lnSpc>
                <a:spcPts val="15400"/>
              </a:lnSpc>
            </a:pPr>
          </a:p>
          <a:p>
            <a:pPr algn="ctr">
              <a:lnSpc>
                <a:spcPts val="15400"/>
              </a:lnSpc>
              <a:spcBef>
                <a:spcPct val="0"/>
              </a:spcBef>
            </a:pPr>
          </a:p>
        </p:txBody>
      </p:sp>
      <p:sp>
        <p:nvSpPr>
          <p:cNvPr id="16" name="Freeform 16"/>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8" name="TextBox 18"/>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9" name="TextBox 19"/>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13</a:t>
            </a:r>
            <a:endParaRPr lang="en-US" sz="1200" b="1">
              <a:solidFill>
                <a:srgbClr val="FFFFFF"/>
              </a:solidFill>
              <a:latin typeface="Open Sans Bold"/>
              <a:ea typeface="Open Sans Bold"/>
              <a:cs typeface="Open Sans Bold"/>
              <a:sym typeface="Open Sans Bold"/>
            </a:endParaRPr>
          </a:p>
        </p:txBody>
      </p:sp>
      <p:sp>
        <p:nvSpPr>
          <p:cNvPr id="20" name="TextBox 20"/>
          <p:cNvSpPr txBox="1"/>
          <p:nvPr/>
        </p:nvSpPr>
        <p:spPr>
          <a:xfrm>
            <a:off x="11760544" y="2359141"/>
            <a:ext cx="456905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KIBANA</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1" name="TextBox 21"/>
          <p:cNvSpPr txBox="1"/>
          <p:nvPr/>
        </p:nvSpPr>
        <p:spPr>
          <a:xfrm>
            <a:off x="9906000" y="4762500"/>
            <a:ext cx="9256395" cy="3159760"/>
          </a:xfrm>
          <a:prstGeom prst="rect">
            <a:avLst/>
          </a:prstGeom>
        </p:spPr>
        <p:txBody>
          <a:bodyPr wrap="square" lIns="0" tIns="0" rIns="0" bIns="0" rtlCol="0" anchor="t">
            <a:spAutoFit/>
          </a:bodyPr>
          <a:lstStyle/>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After use Kibana get this details</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Look at the expanded alert details</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first detected NIDS alert in Kibana Jan 27, 2017 – 22:54:43</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source IP address in the alert 172.16.4.193</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IP address in the alert 194.87.234.129</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port in thealert 80 service is HTTP</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classification of the alert trojan activity</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080"/>
              </a:lnSpc>
              <a:spcBef>
                <a:spcPct val="0"/>
              </a:spcBef>
            </a:pPr>
            <a:r>
              <a:rPr lang="en-US" sz="2200">
                <a:solidFill>
                  <a:srgbClr val="FFFFFF"/>
                </a:solidFill>
                <a:latin typeface="Canva Sans" panose="020B0503030501040103"/>
                <a:ea typeface="Canva Sans" panose="020B0503030501040103"/>
                <a:cs typeface="Canva Sans" panose="020B0503030501040103"/>
                <a:sym typeface="Canva Sans" panose="020B0503030501040103"/>
              </a:rPr>
              <a:t>the destination geo country name Russia</a:t>
            </a:r>
            <a:endParaRPr lang="en-US" sz="2200">
              <a:solidFill>
                <a:srgbClr val="FFFFFF"/>
              </a:solidFill>
              <a:latin typeface="Canva Sans" panose="020B0503030501040103"/>
              <a:ea typeface="Canva Sans" panose="020B0503030501040103"/>
              <a:cs typeface="Canva Sans" panose="020B0503030501040103"/>
              <a:sym typeface="Canva Sans" panose="020B0503030501040103"/>
            </a:endParaRPr>
          </a:p>
        </p:txBody>
      </p:sp>
      <p:pic>
        <p:nvPicPr>
          <p:cNvPr id="22" name="Picture 1" descr="kbine3"/>
          <p:cNvPicPr>
            <a:picLocks noChangeAspect="1"/>
          </p:cNvPicPr>
          <p:nvPr/>
        </p:nvPicPr>
        <p:blipFill>
          <a:blip r:embed="rId3"/>
          <a:srcRect t="20370" r="3835" b="6296"/>
          <a:stretch>
            <a:fillRect/>
          </a:stretch>
        </p:blipFill>
        <p:spPr>
          <a:xfrm>
            <a:off x="38735" y="153035"/>
            <a:ext cx="10495280" cy="101339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Picture 1"/>
          <p:cNvPicPr>
            <a:picLocks noChangeAspect="1"/>
          </p:cNvPicPr>
          <p:nvPr/>
        </p:nvPicPr>
        <p:blipFill>
          <a:blip r:embed="rId2"/>
          <a:stretch>
            <a:fillRect/>
          </a:stretch>
        </p:blipFill>
        <p:spPr>
          <a:xfrm>
            <a:off x="381000" y="190500"/>
            <a:ext cx="11153775" cy="8877300"/>
          </a:xfrm>
          <a:prstGeom prst="rect">
            <a:avLst/>
          </a:prstGeom>
        </p:spPr>
      </p:pic>
      <p:sp>
        <p:nvSpPr>
          <p:cNvPr id="3" name="Text Box 2"/>
          <p:cNvSpPr txBox="1"/>
          <p:nvPr/>
        </p:nvSpPr>
        <p:spPr>
          <a:xfrm>
            <a:off x="11811000" y="1085215"/>
            <a:ext cx="5870575" cy="984250"/>
          </a:xfrm>
          <a:prstGeom prst="rect">
            <a:avLst/>
          </a:prstGeom>
        </p:spPr>
        <p:txBody>
          <a:bodyPr>
            <a:noAutofit/>
          </a:bodyPr>
          <a:p>
            <a:pPr marL="457200" indent="0" algn="l" defTabSz="266700">
              <a:spcAft>
                <a:spcPts val="600"/>
              </a:spcAft>
            </a:pPr>
            <a:r>
              <a:rPr sz="2800" b="1">
                <a:solidFill>
                  <a:schemeClr val="tx2">
                    <a:lumMod val="40000"/>
                    <a:lumOff val="60000"/>
                  </a:schemeClr>
                </a:solidFill>
                <a:latin typeface="Times New Roman" panose="02020603050405020304"/>
                <a:ea typeface="Aptos"/>
              </a:rPr>
              <a:t> Emerging Threats</a:t>
            </a:r>
            <a:r>
              <a:rPr sz="2800">
                <a:solidFill>
                  <a:schemeClr val="tx2">
                    <a:lumMod val="40000"/>
                    <a:lumOff val="60000"/>
                  </a:schemeClr>
                </a:solidFill>
                <a:latin typeface="Times New Roman" panose="02020603050405020304"/>
                <a:ea typeface="Aptos"/>
              </a:rPr>
              <a:t>!</a:t>
            </a:r>
            <a:endParaRPr sz="2800">
              <a:solidFill>
                <a:schemeClr val="tx2">
                  <a:lumMod val="40000"/>
                  <a:lumOff val="60000"/>
                </a:schemeClr>
              </a:solidFill>
              <a:latin typeface="Times New Roman" panose="02020603050405020304"/>
              <a:ea typeface="Aptos"/>
            </a:endParaRPr>
          </a:p>
        </p:txBody>
      </p:sp>
      <p:sp>
        <p:nvSpPr>
          <p:cNvPr id="4" name="Text Box 3"/>
          <p:cNvSpPr txBox="1"/>
          <p:nvPr/>
        </p:nvSpPr>
        <p:spPr>
          <a:xfrm>
            <a:off x="11887200" y="2247900"/>
            <a:ext cx="5870575" cy="1421765"/>
          </a:xfrm>
          <a:prstGeom prst="rect">
            <a:avLst/>
          </a:prstGeom>
        </p:spPr>
        <p:txBody>
          <a:bodyPr>
            <a:noAutofit/>
          </a:bodyPr>
          <a:p>
            <a:pPr marL="457200" indent="0" algn="l" defTabSz="266700">
              <a:spcAft>
                <a:spcPts val="600"/>
              </a:spcAft>
            </a:pPr>
            <a:r>
              <a:rPr sz="2800">
                <a:solidFill>
                  <a:schemeClr val="tx2">
                    <a:lumMod val="40000"/>
                    <a:lumOff val="60000"/>
                  </a:schemeClr>
                </a:solidFill>
                <a:latin typeface="Times New Roman" panose="02020603050405020304"/>
                <a:ea typeface="Aptos"/>
              </a:rPr>
              <a:t>link that is provided in the signature_info field of the alert</a:t>
            </a:r>
            <a:endParaRPr sz="2800">
              <a:solidFill>
                <a:schemeClr val="tx2">
                  <a:lumMod val="40000"/>
                  <a:lumOff val="60000"/>
                </a:schemeClr>
              </a:solidFill>
              <a:latin typeface="Times New Roman" panose="02020603050405020304"/>
              <a:ea typeface="Aptos"/>
            </a:endParaRPr>
          </a:p>
        </p:txBody>
      </p:sp>
      <p:sp>
        <p:nvSpPr>
          <p:cNvPr id="5" name="Text Box 4"/>
          <p:cNvSpPr txBox="1"/>
          <p:nvPr/>
        </p:nvSpPr>
        <p:spPr>
          <a:xfrm>
            <a:off x="11782425" y="3848417"/>
            <a:ext cx="5080000" cy="5169535"/>
          </a:xfrm>
          <a:prstGeom prst="rect">
            <a:avLst/>
          </a:prstGeom>
        </p:spPr>
        <p:txBody>
          <a:bodyPr>
            <a:spAutoFit/>
          </a:bodyPr>
          <a:p>
            <a:pPr marL="457200" indent="0" defTabSz="266700">
              <a:spcBef>
                <a:spcPct val="0"/>
              </a:spcBef>
              <a:spcAft>
                <a:spcPts val="600"/>
              </a:spcAft>
            </a:pPr>
            <a:r>
              <a:rPr sz="2800">
                <a:solidFill>
                  <a:schemeClr val="tx2">
                    <a:lumMod val="40000"/>
                    <a:lumOff val="60000"/>
                  </a:schemeClr>
                </a:solidFill>
                <a:latin typeface="Arial" panose="020B0604020202020204"/>
                <a:ea typeface="Calibri" panose="020F0502020204030204"/>
              </a:rPr>
              <a:t>What is the malware family for this event</a:t>
            </a:r>
            <a:endParaRPr sz="2800">
              <a:solidFill>
                <a:schemeClr val="tx2">
                  <a:lumMod val="40000"/>
                  <a:lumOff val="60000"/>
                </a:schemeClr>
              </a:solidFill>
              <a:latin typeface="Arial" panose="020B0604020202020204"/>
              <a:ea typeface="Calibri" panose="020F0502020204030204"/>
            </a:endParaRPr>
          </a:p>
          <a:p>
            <a:pPr marL="457200" indent="0" defTabSz="266700">
              <a:spcBef>
                <a:spcPts val="600"/>
              </a:spcBef>
              <a:spcAft>
                <a:spcPts val="600"/>
              </a:spcAft>
            </a:pPr>
            <a:r>
              <a:rPr sz="2800" b="1" i="0">
                <a:solidFill>
                  <a:schemeClr val="tx2">
                    <a:lumMod val="40000"/>
                    <a:lumOff val="60000"/>
                  </a:schemeClr>
                </a:solidFill>
                <a:highlight>
                  <a:srgbClr val="00FFFF"/>
                </a:highlight>
                <a:latin typeface="Helvetica"/>
                <a:ea typeface="Helvetica"/>
              </a:rPr>
              <a:t>Exploit_Kit_RIG</a:t>
            </a:r>
            <a:endParaRPr sz="2800" b="1" i="0">
              <a:solidFill>
                <a:schemeClr val="tx2">
                  <a:lumMod val="40000"/>
                  <a:lumOff val="60000"/>
                </a:schemeClr>
              </a:solidFill>
              <a:highlight>
                <a:srgbClr val="00FFFF"/>
              </a:highlight>
              <a:latin typeface="Helvetica"/>
              <a:ea typeface="Helvetica"/>
            </a:endParaRPr>
          </a:p>
          <a:p>
            <a:pPr marL="457200" indent="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What is the severity of the exploit</a:t>
            </a:r>
            <a:endParaRPr sz="2800">
              <a:solidFill>
                <a:schemeClr val="tx2">
                  <a:lumMod val="40000"/>
                  <a:lumOff val="60000"/>
                </a:schemeClr>
              </a:solidFill>
              <a:latin typeface="Arial" panose="020B0604020202020204"/>
              <a:ea typeface="Calibri" panose="020F0502020204030204"/>
            </a:endParaRPr>
          </a:p>
          <a:p>
            <a:pPr marL="457200" indent="0" defTabSz="266700">
              <a:spcBef>
                <a:spcPts val="600"/>
              </a:spcBef>
              <a:spcAft>
                <a:spcPts val="600"/>
              </a:spcAft>
            </a:pPr>
            <a:r>
              <a:rPr sz="2800" i="0">
                <a:solidFill>
                  <a:schemeClr val="tx2">
                    <a:lumMod val="40000"/>
                    <a:lumOff val="60000"/>
                  </a:schemeClr>
                </a:solidFill>
                <a:highlight>
                  <a:srgbClr val="00FFFF"/>
                </a:highlight>
                <a:latin typeface="Helvetica"/>
                <a:ea typeface="Helvetica"/>
              </a:rPr>
              <a:t>The signature severity is Major.</a:t>
            </a:r>
            <a:endParaRPr sz="2800" i="0">
              <a:solidFill>
                <a:schemeClr val="tx2">
                  <a:lumMod val="40000"/>
                  <a:lumOff val="60000"/>
                </a:schemeClr>
              </a:solidFill>
              <a:highlight>
                <a:srgbClr val="00FFFF"/>
              </a:highlight>
              <a:latin typeface="Helvetica"/>
              <a:ea typeface="Helvetica"/>
            </a:endParaRPr>
          </a:p>
          <a:p>
            <a:pPr marL="457200" indent="0" defTabSz="266700">
              <a:spcBef>
                <a:spcPts val="600"/>
              </a:spcBef>
              <a:spcAft>
                <a:spcPts val="600"/>
              </a:spcAft>
            </a:pPr>
            <a:r>
              <a:rPr sz="2800">
                <a:solidFill>
                  <a:schemeClr val="tx2">
                    <a:lumMod val="40000"/>
                    <a:lumOff val="60000"/>
                  </a:schemeClr>
                </a:solidFill>
                <a:latin typeface="Arial" panose="020B0604020202020204"/>
                <a:ea typeface="Calibri" panose="020F0502020204030204"/>
              </a:rPr>
              <a:t>What is an Exploit Kit? (EK) Search on the internet to </a:t>
            </a:r>
            <a:endParaRPr sz="2800">
              <a:solidFill>
                <a:schemeClr val="tx2">
                  <a:lumMod val="40000"/>
                  <a:lumOff val="60000"/>
                </a:schemeClr>
              </a:solidFill>
              <a:latin typeface="Arial" panose="020B0604020202020204"/>
              <a:ea typeface="Calibri" panose="020F0502020204030204"/>
            </a:endParaRPr>
          </a:p>
          <a:p>
            <a:pPr marL="457200" indent="0" defTabSz="266700">
              <a:spcBef>
                <a:spcPts val="600"/>
              </a:spcBef>
              <a:spcAft>
                <a:spcPts val="600"/>
              </a:spcAft>
            </a:pPr>
            <a:r>
              <a:rPr sz="2800" b="1" i="0">
                <a:solidFill>
                  <a:schemeClr val="tx2">
                    <a:lumMod val="40000"/>
                    <a:lumOff val="60000"/>
                  </a:schemeClr>
                </a:solidFill>
                <a:highlight>
                  <a:srgbClr val="00FFFF"/>
                </a:highlight>
                <a:latin typeface="Helvetica"/>
                <a:ea typeface="Helvetica"/>
              </a:rPr>
              <a:t>computer with malware</a:t>
            </a:r>
            <a:endParaRPr sz="2800" b="1" i="0">
              <a:solidFill>
                <a:schemeClr val="tx2">
                  <a:lumMod val="40000"/>
                  <a:lumOff val="60000"/>
                </a:schemeClr>
              </a:solidFill>
              <a:highlight>
                <a:srgbClr val="00FFFF"/>
              </a:highlight>
              <a:latin typeface="Helvetica"/>
              <a:ea typeface="Helvetic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9" name="Picture 19" descr="screenshot of transcript for the first NIDS ale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65" y="216535"/>
            <a:ext cx="10764520" cy="9892030"/>
          </a:xfrm>
          <a:prstGeom prst="rect">
            <a:avLst/>
          </a:prstGeom>
        </p:spPr>
      </p:pic>
      <p:sp>
        <p:nvSpPr>
          <p:cNvPr id="2" name="Text Box 1"/>
          <p:cNvSpPr txBox="1"/>
          <p:nvPr/>
        </p:nvSpPr>
        <p:spPr>
          <a:xfrm>
            <a:off x="11658600" y="1104900"/>
            <a:ext cx="5870575" cy="583565"/>
          </a:xfrm>
          <a:prstGeom prst="rect">
            <a:avLst/>
          </a:prstGeom>
        </p:spPr>
        <p:txBody>
          <a:bodyPr wrap="square">
            <a:spAutoFit/>
          </a:bodyPr>
          <a:p>
            <a:pPr marL="457200" indent="0" algn="l" defTabSz="266700">
              <a:spcAft>
                <a:spcPts val="600"/>
              </a:spcAft>
            </a:pPr>
            <a:r>
              <a:rPr sz="3200">
                <a:solidFill>
                  <a:schemeClr val="tx2">
                    <a:lumMod val="40000"/>
                    <a:lumOff val="60000"/>
                  </a:schemeClr>
                </a:solidFill>
                <a:latin typeface="Times New Roman" panose="02020603050405020304"/>
                <a:ea typeface="Aptos"/>
              </a:rPr>
              <a:t>View the Transcript capME!</a:t>
            </a:r>
            <a:endParaRPr sz="3200">
              <a:solidFill>
                <a:schemeClr val="tx2">
                  <a:lumMod val="40000"/>
                  <a:lumOff val="60000"/>
                </a:schemeClr>
              </a:solidFill>
              <a:latin typeface="Times New Roman" panose="02020603050405020304"/>
              <a:ea typeface="Aptos"/>
            </a:endParaRPr>
          </a:p>
        </p:txBody>
      </p:sp>
      <p:sp>
        <p:nvSpPr>
          <p:cNvPr id="3" name="Text Box 2"/>
          <p:cNvSpPr txBox="1"/>
          <p:nvPr/>
        </p:nvSpPr>
        <p:spPr>
          <a:xfrm>
            <a:off x="10820400" y="2933700"/>
            <a:ext cx="6232525" cy="4728845"/>
          </a:xfrm>
          <a:prstGeom prst="rect">
            <a:avLst/>
          </a:prstGeom>
        </p:spPr>
        <p:txBody>
          <a:bodyPr>
            <a:noAutofit/>
          </a:bodyPr>
          <a:p>
            <a:pPr marL="457200" indent="0" algn="l" defTabSz="266700">
              <a:spcAft>
                <a:spcPts val="600"/>
              </a:spcAft>
            </a:pPr>
            <a:r>
              <a:rPr sz="3200">
                <a:solidFill>
                  <a:schemeClr val="tx2">
                    <a:lumMod val="40000"/>
                    <a:lumOff val="60000"/>
                  </a:schemeClr>
                </a:solidFill>
                <a:latin typeface="Times New Roman" panose="02020603050405020304"/>
                <a:ea typeface="Aptos"/>
              </a:rPr>
              <a:t>website did the user intend to connect to  </a:t>
            </a:r>
            <a:r>
              <a:rPr sz="3200" u="sng">
                <a:solidFill>
                  <a:schemeClr val="tx2">
                    <a:lumMod val="40000"/>
                    <a:lumOff val="60000"/>
                  </a:schemeClr>
                </a:solidFill>
                <a:latin typeface="Times New Roman" panose="02020603050405020304"/>
                <a:ea typeface="Helvetica"/>
                <a:hlinkClick r:id="rId3"/>
              </a:rPr>
              <a:t>www.homeimprovement.com</a:t>
            </a:r>
            <a:endParaRPr sz="3200" u="sng">
              <a:solidFill>
                <a:schemeClr val="tx2">
                  <a:lumMod val="40000"/>
                  <a:lumOff val="60000"/>
                </a:schemeClr>
              </a:solidFill>
              <a:latin typeface="Times New Roman" panose="02020603050405020304"/>
              <a:ea typeface="Helvetica"/>
              <a:hlinkClick r:id="rId3"/>
            </a:endParaRPr>
          </a:p>
          <a:p>
            <a:pPr marL="457200" indent="0" algn="l" defTabSz="266700">
              <a:spcAft>
                <a:spcPts val="600"/>
              </a:spcAft>
            </a:pPr>
            <a:r>
              <a:rPr sz="3200">
                <a:solidFill>
                  <a:schemeClr val="tx2">
                    <a:lumMod val="40000"/>
                    <a:lumOff val="60000"/>
                  </a:schemeClr>
                </a:solidFill>
                <a:latin typeface="Times New Roman" panose="02020603050405020304"/>
                <a:ea typeface="Aptos"/>
              </a:rPr>
              <a:t>The URL did the browser refer the user to </a:t>
            </a:r>
            <a:r>
              <a:rPr sz="3200">
                <a:solidFill>
                  <a:schemeClr val="tx2">
                    <a:lumMod val="40000"/>
                    <a:lumOff val="60000"/>
                  </a:schemeClr>
                </a:solidFill>
                <a:latin typeface="Times New Roman" panose="02020603050405020304"/>
                <a:ea typeface="Helvetica"/>
              </a:rPr>
              <a:t>ty.benme.com</a:t>
            </a:r>
            <a:endParaRPr sz="3200">
              <a:solidFill>
                <a:schemeClr val="tx2">
                  <a:lumMod val="40000"/>
                  <a:lumOff val="60000"/>
                </a:schemeClr>
              </a:solidFill>
              <a:latin typeface="Times New Roman" panose="02020603050405020304"/>
              <a:ea typeface="Helvetica"/>
            </a:endParaRPr>
          </a:p>
          <a:p>
            <a:pPr marL="457200" indent="0" algn="l" defTabSz="266700">
              <a:spcAft>
                <a:spcPts val="600"/>
              </a:spcAft>
            </a:pPr>
            <a:r>
              <a:rPr sz="3200">
                <a:solidFill>
                  <a:schemeClr val="tx2">
                    <a:lumMod val="40000"/>
                    <a:lumOff val="60000"/>
                  </a:schemeClr>
                </a:solidFill>
                <a:latin typeface="Times New Roman" panose="02020603050405020304"/>
                <a:ea typeface="Aptos"/>
              </a:rPr>
              <a:t>kind of content is requested by the source host from tybenme.com </a:t>
            </a:r>
            <a:r>
              <a:rPr sz="3200">
                <a:solidFill>
                  <a:schemeClr val="tx2">
                    <a:lumMod val="40000"/>
                    <a:lumOff val="60000"/>
                  </a:schemeClr>
                </a:solidFill>
                <a:latin typeface="Times New Roman" panose="02020603050405020304"/>
                <a:ea typeface="Helvetica"/>
              </a:rPr>
              <a:t>The content is shown as gzip.</a:t>
            </a:r>
            <a:endParaRPr sz="3200">
              <a:solidFill>
                <a:schemeClr val="tx2">
                  <a:lumMod val="40000"/>
                  <a:lumOff val="60000"/>
                </a:schemeClr>
              </a:solidFill>
              <a:latin typeface="Times New Roman" panose="02020603050405020304"/>
              <a:ea typeface="Helvetic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295170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the Wireshark:</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Function: A network analyzer used to capture and analyze network traffic, helping to trace the scope of the infection and identify 	malicious communication.</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Pivoting from SGUIL to WIRESHARK</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400" dirty="0">
                <a:solidFill>
                  <a:schemeClr val="bg1"/>
                </a:solidFill>
              </a:rPr>
              <a:t>	means shifting your analysis to </a:t>
            </a:r>
            <a:r>
              <a:rPr lang="en-US" sz="2400" b="1" dirty="0">
                <a:solidFill>
                  <a:schemeClr val="bg1"/>
                </a:solidFill>
              </a:rPr>
              <a:t>Wireshark</a:t>
            </a:r>
            <a:r>
              <a:rPr lang="en-US" sz="2400" dirty="0">
                <a:solidFill>
                  <a:schemeClr val="bg1"/>
                </a:solidFill>
              </a:rPr>
              <a:t> to investigate network traffic at a deeper level. It involves using Wireshark to capture and 	analyze packets after detecting</a:t>
            </a:r>
            <a:endParaRPr lang="en-US" sz="24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endParaRPr lang="en-US" sz="3200" dirty="0">
              <a:solidFill>
                <a:srgbClr val="00B0F0"/>
              </a:solidFill>
              <a:latin typeface="Abadi" panose="020B0604020104020204" pitchFamily="34" charset="0"/>
            </a:endParaRPr>
          </a:p>
        </p:txBody>
      </p:sp>
      <p:pic>
        <p:nvPicPr>
          <p:cNvPr id="20" name="Picture 19"/>
          <p:cNvPicPr>
            <a:picLocks noChangeAspect="1"/>
          </p:cNvPicPr>
          <p:nvPr/>
        </p:nvPicPr>
        <p:blipFill>
          <a:blip r:embed="rId4"/>
          <a:srcRect l="5263" r="5263"/>
          <a:stretch>
            <a:fillRect/>
          </a:stretch>
        </p:blipFill>
        <p:spPr>
          <a:xfrm>
            <a:off x="12958641" y="5813349"/>
            <a:ext cx="3098923" cy="31106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1" name="TextBox 20"/>
          <p:cNvSpPr txBox="1"/>
          <p:nvPr/>
        </p:nvSpPr>
        <p:spPr>
          <a:xfrm>
            <a:off x="1219200" y="5901935"/>
            <a:ext cx="5546473" cy="707886"/>
          </a:xfrm>
          <a:prstGeom prst="rect">
            <a:avLst/>
          </a:prstGeom>
          <a:noFill/>
        </p:spPr>
        <p:txBody>
          <a:bodyPr wrap="square" rtlCol="0">
            <a:spAutoFit/>
          </a:bodyPr>
          <a:lstStyle/>
          <a:p>
            <a:r>
              <a:rPr lang="en-US" sz="2000" dirty="0">
                <a:solidFill>
                  <a:schemeClr val="bg1"/>
                </a:solidFill>
              </a:rPr>
              <a:t>HOW ?</a:t>
            </a:r>
            <a:endParaRPr lang="en-US" sz="2000" dirty="0">
              <a:solidFill>
                <a:schemeClr val="bg1"/>
              </a:solidFill>
            </a:endParaRPr>
          </a:p>
          <a:p>
            <a:r>
              <a:rPr lang="en-US" sz="2000" dirty="0">
                <a:solidFill>
                  <a:schemeClr val="bg1"/>
                </a:solidFill>
              </a:rPr>
              <a:t>Right click on the record </a:t>
            </a:r>
            <a:r>
              <a:rPr lang="en-US" sz="2000" dirty="0">
                <a:solidFill>
                  <a:schemeClr val="bg1"/>
                </a:solidFill>
                <a:sym typeface="Wingdings" panose="05000000000000000000" pitchFamily="2" charset="2"/>
              </a:rPr>
              <a:t></a:t>
            </a:r>
            <a:r>
              <a:rPr lang="en-US" sz="2000" dirty="0">
                <a:solidFill>
                  <a:schemeClr val="bg1"/>
                </a:solidFill>
              </a:rPr>
              <a:t>  select Wireshark</a:t>
            </a:r>
            <a:endParaRPr lang="en-US" sz="2000" dirty="0">
              <a:solidFill>
                <a:schemeClr val="bg1"/>
              </a:solidFill>
            </a:endParaRPr>
          </a:p>
        </p:txBody>
      </p:sp>
      <p:sp>
        <p:nvSpPr>
          <p:cNvPr id="13" name="TextBox 17"/>
          <p:cNvSpPr txBox="1"/>
          <p:nvPr/>
        </p:nvSpPr>
        <p:spPr>
          <a:xfrm>
            <a:off x="828999" y="7742774"/>
            <a:ext cx="10897290" cy="183601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rgbClr val="FFC000"/>
                </a:solidFill>
              </a:rPr>
              <a:t>Change the format of Time.</a:t>
            </a:r>
            <a:endParaRPr lang="en-US" sz="2400" dirty="0">
              <a:solidFill>
                <a:srgbClr val="FFC000"/>
              </a:solidFill>
            </a:endParaRPr>
          </a:p>
          <a:p>
            <a:pPr lvl="1">
              <a:lnSpc>
                <a:spcPts val="2940"/>
              </a:lnSpc>
            </a:pPr>
            <a:r>
              <a:rPr lang="en-US" sz="2400" dirty="0">
                <a:solidFill>
                  <a:schemeClr val="bg1"/>
                </a:solidFill>
              </a:rPr>
              <a:t>  To make time and date appears as column in Wireshark using helpful format</a:t>
            </a:r>
            <a:endParaRPr lang="en-US" sz="2400" dirty="0">
              <a:solidFill>
                <a:schemeClr val="bg1"/>
              </a:solidFill>
            </a:endParaRPr>
          </a:p>
          <a:p>
            <a:pPr algn="l">
              <a:lnSpc>
                <a:spcPts val="2940"/>
              </a:lnSpc>
            </a:pPr>
            <a:r>
              <a:rPr lang="en-US" sz="2000" dirty="0">
                <a:solidFill>
                  <a:schemeClr val="bg1"/>
                </a:solidFill>
              </a:rPr>
              <a:t>	HOW?	</a:t>
            </a:r>
            <a:endParaRPr lang="en-US" sz="2000" dirty="0">
              <a:solidFill>
                <a:schemeClr val="bg1"/>
              </a:solidFill>
            </a:endParaRPr>
          </a:p>
          <a:p>
            <a:pPr algn="l">
              <a:lnSpc>
                <a:spcPts val="2940"/>
              </a:lnSpc>
            </a:pPr>
            <a:r>
              <a:rPr lang="en-US" sz="2000" dirty="0">
                <a:solidFill>
                  <a:schemeClr val="bg1"/>
                </a:solidFill>
              </a:rPr>
              <a:t>	View &gt; Time Display Format &gt; Date and Time of Day, View &gt; Time Display Format &gt; Seconds</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wrap="square"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endParaRPr lang="en-US" sz="3200" dirty="0">
              <a:solidFill>
                <a:srgbClr val="00B0F0"/>
              </a:solidFill>
              <a:latin typeface="Abadi" panose="020B0604020104020204" pitchFamily="34" charset="0"/>
            </a:endParaRPr>
          </a:p>
        </p:txBody>
      </p:sp>
      <p:sp>
        <p:nvSpPr>
          <p:cNvPr id="23" name="TextBox 22"/>
          <p:cNvSpPr txBox="1"/>
          <p:nvPr/>
        </p:nvSpPr>
        <p:spPr>
          <a:xfrm>
            <a:off x="552392" y="2345778"/>
            <a:ext cx="10445606" cy="1925079"/>
          </a:xfrm>
          <a:prstGeom prst="rect">
            <a:avLst/>
          </a:prstGeom>
          <a:noFill/>
        </p:spPr>
        <p:txBody>
          <a:bodyPr wrap="square">
            <a:spAutoFit/>
          </a:bodyPr>
          <a:lstStyle/>
          <a:p>
            <a:pPr>
              <a:lnSpc>
                <a:spcPts val="2940"/>
              </a:lnSpc>
            </a:pPr>
            <a:endParaRPr lang="en-US" sz="1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Investigate HTTP Traffic</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dirty="0">
                <a:solidFill>
                  <a:schemeClr val="accent6"/>
                </a:solidFill>
                <a:latin typeface="Canva Sans" panose="020B0503030501040103"/>
                <a:ea typeface="Canva Sans" panose="020B0503030501040103"/>
                <a:cs typeface="Canva Sans" panose="020B0503030501040103"/>
                <a:sym typeface="Canva Sans" panose="020B0503030501040103"/>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in Wireshark  many of packets exists so , we can use filter box to retrieve 	specific packets.</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firstly, we filter to get http requests by  </a:t>
            </a:r>
            <a:r>
              <a:rPr lang="en-US" sz="20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http.request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for web requests only</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pic>
        <p:nvPicPr>
          <p:cNvPr id="25" name="Picture 24"/>
          <p:cNvPicPr>
            <a:picLocks noChangeAspect="1"/>
          </p:cNvPicPr>
          <p:nvPr/>
        </p:nvPicPr>
        <p:blipFill>
          <a:blip r:embed="rId4"/>
          <a:srcRect b="38728"/>
          <a:stretch>
            <a:fillRect/>
          </a:stretch>
        </p:blipFill>
        <p:spPr>
          <a:xfrm>
            <a:off x="2266268" y="4457799"/>
            <a:ext cx="14626434" cy="1925079"/>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9" name="Picture 28"/>
          <p:cNvPicPr>
            <a:picLocks noChangeAspect="1"/>
          </p:cNvPicPr>
          <p:nvPr/>
        </p:nvPicPr>
        <p:blipFill>
          <a:blip r:embed="rId5"/>
          <a:stretch>
            <a:fillRect/>
          </a:stretch>
        </p:blipFill>
        <p:spPr>
          <a:xfrm>
            <a:off x="2302127" y="7984541"/>
            <a:ext cx="14626434" cy="21292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p:cNvSpPr txBox="1"/>
          <p:nvPr/>
        </p:nvSpPr>
        <p:spPr>
          <a:xfrm>
            <a:off x="1211905" y="6686015"/>
            <a:ext cx="16577663" cy="1181285"/>
          </a:xfrm>
          <a:prstGeom prst="rect">
            <a:avLst/>
          </a:prstGeom>
          <a:noFill/>
        </p:spPr>
        <p:txBody>
          <a:bodyPr wrap="square">
            <a:spAutoFit/>
          </a:bodyPr>
          <a:lstStyle/>
          <a:p>
            <a:pPr>
              <a:lnSpc>
                <a:spcPts val="2940"/>
              </a:lnSpc>
            </a:pPr>
            <a:r>
              <a:rPr lang="en-US" sz="2000" dirty="0">
                <a:solidFill>
                  <a:schemeClr val="accent6"/>
                </a:solidFill>
                <a:latin typeface="Canva Sans" panose="020B0503030501040103"/>
                <a:ea typeface="Canva Sans" panose="020B0503030501040103"/>
                <a:cs typeface="Canva Sans" panose="020B0503030501040103"/>
                <a:sym typeface="Canva Sans" panose="020B0503030501040103"/>
              </a:rPr>
              <a:t>In the Hypertext Transfer Protocol (HTTP) application layer</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fields like request type, accept, and host are commonly seen. However, one important field is the Referer, which indicates the website that directed the user to the current page. This field can be critical in identifying when a user is redirected from a legitimate site to a malicious one.</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wrap="square"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endParaRPr lang="en-US" sz="3200" dirty="0">
              <a:solidFill>
                <a:srgbClr val="00B0F0"/>
              </a:solidFill>
              <a:latin typeface="Abadi" panose="020B0604020104020204" pitchFamily="34" charset="0"/>
            </a:endParaRPr>
          </a:p>
        </p:txBody>
      </p:sp>
      <p:sp>
        <p:nvSpPr>
          <p:cNvPr id="23" name="TextBox 22"/>
          <p:cNvSpPr txBox="1"/>
          <p:nvPr/>
        </p:nvSpPr>
        <p:spPr>
          <a:xfrm>
            <a:off x="552392" y="2345778"/>
            <a:ext cx="16897408" cy="2296975"/>
          </a:xfrm>
          <a:prstGeom prst="rect">
            <a:avLst/>
          </a:prstGeom>
          <a:noFill/>
        </p:spPr>
        <p:txBody>
          <a:bodyPr wrap="square">
            <a:spAutoFit/>
          </a:bodyPr>
          <a:lstStyle/>
          <a:p>
            <a:pPr>
              <a:lnSpc>
                <a:spcPts val="2940"/>
              </a:lnSpc>
            </a:pPr>
            <a:endParaRPr lang="en-US" sz="18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Saving HTTP File</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dirty="0">
                <a:solidFill>
                  <a:schemeClr val="accent6"/>
                </a:solidFill>
                <a:latin typeface="Canva Sans" panose="020B0503030501040103"/>
                <a:ea typeface="Canva Sans" panose="020B0503030501040103"/>
                <a:cs typeface="Canva Sans" panose="020B0503030501040103"/>
                <a:sym typeface="Canva Sans" panose="020B0503030501040103"/>
              </a:rPr>
              <a:t>	</a:t>
            </a:r>
            <a:r>
              <a:rPr lang="en-US" dirty="0">
                <a:solidFill>
                  <a:schemeClr val="bg1"/>
                </a:solidFill>
                <a:latin typeface="Canva Sans" panose="020B0503030501040103"/>
                <a:ea typeface="Canva Sans" panose="020B0503030501040103"/>
                <a:cs typeface="Canva Sans" panose="020B0503030501040103"/>
                <a:sym typeface="Canva Sans" panose="020B0503030501040103"/>
              </a:rPr>
              <a:t>We need to save the HTTP file for analysis, such as generate its hash, and check if it's a malicious file or not using Virus total or other websites.</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How </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	File </a:t>
            </a:r>
            <a:r>
              <a:rPr lang="en-US" sz="2000" dirty="0">
                <a:solidFill>
                  <a:schemeClr val="bg1"/>
                </a:solidFill>
                <a:latin typeface="Canva Sans" panose="020B0503030501040103"/>
                <a:ea typeface="Canva Sans" panose="020B0503030501040103"/>
                <a:cs typeface="Canva Sans" panose="020B0503030501040103"/>
                <a:sym typeface="Wingdings" panose="05000000000000000000" pitchFamily="2" charset="2"/>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Export Objects </a:t>
            </a:r>
            <a:r>
              <a:rPr lang="en-US" sz="2000" dirty="0">
                <a:solidFill>
                  <a:schemeClr val="bg1"/>
                </a:solidFill>
                <a:latin typeface="Canva Sans" panose="020B0503030501040103"/>
                <a:ea typeface="Canva Sans" panose="020B0503030501040103"/>
                <a:cs typeface="Canva Sans" panose="020B0503030501040103"/>
                <a:sym typeface="Wingdings" panose="05000000000000000000" pitchFamily="2" charset="2"/>
              </a:rPr>
              <a:t> </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HTTP.  select the </a:t>
            </a:r>
            <a:r>
              <a:rPr lang="en-US" sz="20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remodeling-your-kitchen-cabinets.htm</a:t>
            </a:r>
            <a:r>
              <a:rPr lang="en-US" sz="2000" dirty="0">
                <a:solidFill>
                  <a:schemeClr val="bg1"/>
                </a:solidFill>
                <a:latin typeface="Canva Sans" panose="020B0503030501040103"/>
                <a:ea typeface="Canva Sans" panose="020B0503030501040103"/>
                <a:cs typeface="Canva Sans" panose="020B0503030501040103"/>
                <a:sym typeface="Canva Sans" panose="020B0503030501040103"/>
              </a:rPr>
              <a:t>l packet and save</a:t>
            </a: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0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pic>
        <p:nvPicPr>
          <p:cNvPr id="20" name="Picture 19"/>
          <p:cNvPicPr>
            <a:picLocks noChangeAspect="1"/>
          </p:cNvPicPr>
          <p:nvPr/>
        </p:nvPicPr>
        <p:blipFill>
          <a:blip r:embed="rId4"/>
          <a:stretch>
            <a:fillRect/>
          </a:stretch>
        </p:blipFill>
        <p:spPr>
          <a:xfrm>
            <a:off x="4114800" y="4381500"/>
            <a:ext cx="8820849" cy="5341141"/>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7042569"/>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Repeat the pervious steps for  alert ID 5.24</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After saving the file for  alert ID 5.2  , redo the steps again to 5.24 </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pivot from SGUIL to Wireshark</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Investigate HTTP Traffic :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apply http.request filter and then expand  the Hypertext Transfer Protocol application layer</a:t>
            </a: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lvl="2">
              <a:lnSpc>
                <a:spcPts val="2940"/>
              </a:lnSpc>
            </a:pP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	As shown in HTTP app layer  that http request for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JavaScript file that is named dle_js.js</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 And the host server is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retrotip.visionurbana.com.ve</a:t>
            </a:r>
            <a:endParaRPr lang="en-US" sz="2100" dirty="0">
              <a:solidFill>
                <a:srgbClr val="FF0000"/>
              </a:solidFill>
              <a:latin typeface="Canva Sans" panose="020B0503030501040103"/>
              <a:ea typeface="Canva Sans" panose="020B0503030501040103"/>
              <a:cs typeface="Canva Sans" panose="020B0503030501040103"/>
              <a:sym typeface="Canva Sans" panose="020B0503030501040103"/>
            </a:endParaRPr>
          </a:p>
          <a:p>
            <a:pPr lvl="2">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3. finally save the file object</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endParaRPr lang="en-US" sz="3200" dirty="0">
              <a:solidFill>
                <a:srgbClr val="00B0F0"/>
              </a:solidFill>
              <a:latin typeface="Abadi" panose="020B0604020104020204" pitchFamily="34" charset="0"/>
            </a:endParaRPr>
          </a:p>
        </p:txBody>
      </p:sp>
      <p:pic>
        <p:nvPicPr>
          <p:cNvPr id="23" name="Picture 22"/>
          <p:cNvPicPr>
            <a:picLocks noChangeAspect="1"/>
          </p:cNvPicPr>
          <p:nvPr/>
        </p:nvPicPr>
        <p:blipFill>
          <a:blip r:embed="rId4"/>
          <a:srcRect r="27684"/>
          <a:stretch>
            <a:fillRect/>
          </a:stretch>
        </p:blipFill>
        <p:spPr>
          <a:xfrm>
            <a:off x="3391432" y="4674942"/>
            <a:ext cx="11228769" cy="350895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54237" y="3103530"/>
            <a:ext cx="17703160" cy="220791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Repeat the pervious steps for   alert ID 5.25 </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gn="l">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redo the steps for 5.25</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Pivot from SGUIL to Wireshark</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marL="1371600" lvl="2" indent="-457200">
              <a:lnSpc>
                <a:spcPts val="2940"/>
              </a:lnSpc>
              <a:buFont typeface="+mj-lt"/>
              <a:buAutoNum type="arabicPeriod"/>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Investigate HTTP Traffic </a:t>
            </a: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3.   Finally save the file object</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151043"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INVESTIGATE  USING </a:t>
            </a:r>
            <a:r>
              <a:rPr lang="en-US" sz="3200" dirty="0">
                <a:solidFill>
                  <a:srgbClr val="00B0F0"/>
                </a:solidFill>
                <a:latin typeface="Abadi" panose="020B0604020104020204" pitchFamily="34" charset="0"/>
              </a:rPr>
              <a:t>WIRESHARK </a:t>
            </a:r>
            <a:endParaRPr lang="en-US" sz="3200" dirty="0">
              <a:solidFill>
                <a:srgbClr val="00B0F0"/>
              </a:solidFill>
              <a:latin typeface="Abadi" panose="020B0604020104020204" pitchFamily="34" charset="0"/>
            </a:endParaRPr>
          </a:p>
        </p:txBody>
      </p:sp>
      <p:sp>
        <p:nvSpPr>
          <p:cNvPr id="13" name="TextBox 17"/>
          <p:cNvSpPr txBox="1"/>
          <p:nvPr/>
        </p:nvSpPr>
        <p:spPr>
          <a:xfrm>
            <a:off x="154237" y="6824767"/>
            <a:ext cx="4593924" cy="1836015"/>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View the downloaded files</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gn="l">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we can see the downloaded 	files in Home directory 	which I saved  as shown in  	the figure</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pic>
        <p:nvPicPr>
          <p:cNvPr id="20" name="Picture 19"/>
          <p:cNvPicPr>
            <a:picLocks noChangeAspect="1"/>
          </p:cNvPicPr>
          <p:nvPr/>
        </p:nvPicPr>
        <p:blipFill>
          <a:blip r:embed="rId4"/>
          <a:stretch>
            <a:fillRect/>
          </a:stretch>
        </p:blipFill>
        <p:spPr>
          <a:xfrm>
            <a:off x="5199618" y="5416160"/>
            <a:ext cx="12323949" cy="3898387"/>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443929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Hashing:</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Hashing is a process that transforms input data of any size into a fixed-length string of characters. The result, known as a hash, 	Hashing is commonly used for data integrity verification, password storage, and digital  signatures.</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HOW - we can use the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sha256sum filename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command in Linux to create hash for file</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for example :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sha256sum filename.txt </a:t>
            </a:r>
            <a:r>
              <a:rPr lang="en-US" sz="2100" dirty="0">
                <a:solidFill>
                  <a:schemeClr val="bg1"/>
                </a:solidFill>
                <a:latin typeface="Canva Sans" panose="020B0503030501040103"/>
                <a:ea typeface="Canva Sans" panose="020B0503030501040103"/>
                <a:cs typeface="Canva Sans" panose="020B0503030501040103"/>
                <a:sym typeface="Canva Sans" panose="020B0503030501040103"/>
              </a:rPr>
              <a:t>the output is </a:t>
            </a:r>
            <a:r>
              <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rPr>
              <a:t>3a6eb3be781ec356e68fdc31e9125418b5cb7dff628845289b9e1863959f3d4a </a:t>
            </a:r>
            <a:endParaRPr lang="en-US" sz="2100" dirty="0">
              <a:solidFill>
                <a:schemeClr val="accent6">
                  <a:lumMod val="75000"/>
                </a:schemeClr>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marL="342900" indent="-342900">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What is the Virus-Total:</a:t>
            </a:r>
            <a:endParaRPr lang="en-US" sz="2400" dirty="0">
              <a:solidFill>
                <a:schemeClr val="accent6"/>
              </a:solidFill>
              <a:latin typeface="Canva Sans" panose="020B0503030501040103"/>
              <a:ea typeface="Canva Sans" panose="020B0503030501040103"/>
              <a:cs typeface="Canva Sans" panose="020B0503030501040103"/>
              <a:sym typeface="Canva Sans" panose="020B0503030501040103"/>
            </a:endParaRPr>
          </a:p>
          <a:p>
            <a:pPr>
              <a:lnSpc>
                <a:spcPts val="2940"/>
              </a:lnSpc>
            </a:pPr>
            <a:r>
              <a:rPr lang="en-US" sz="2400" dirty="0">
                <a:solidFill>
                  <a:schemeClr val="bg1"/>
                </a:solidFill>
              </a:rPr>
              <a:t>	VirusTotal is an online service that scans files and URLs using multiple antivirus engines to detect malware and other threats.</a:t>
            </a:r>
            <a:endParaRPr lang="en-US" sz="2400" dirty="0">
              <a:solidFill>
                <a:schemeClr val="bg1"/>
              </a:solidFill>
            </a:endParaRPr>
          </a:p>
          <a:p>
            <a:pPr>
              <a:lnSpc>
                <a:spcPts val="2940"/>
              </a:lnSpc>
            </a:pPr>
            <a:r>
              <a:rPr lang="en-US" sz="2400" dirty="0">
                <a:solidFill>
                  <a:schemeClr val="bg1"/>
                </a:solidFill>
              </a:rPr>
              <a:t>	 It helps  identify malicious content and provides security reports.</a:t>
            </a:r>
            <a:endParaRPr lang="en-US" sz="2400" dirty="0">
              <a:solidFill>
                <a:schemeClr val="bg1"/>
              </a:solidFill>
            </a:endParaRPr>
          </a:p>
          <a:p>
            <a:pPr>
              <a:lnSpc>
                <a:spcPts val="2940"/>
              </a:lnSpc>
            </a:pPr>
            <a:r>
              <a:rPr lang="en-US" sz="2400" dirty="0">
                <a:solidFill>
                  <a:schemeClr val="bg1"/>
                </a:solidFill>
              </a:rPr>
              <a:t>	 it use digital signature to identify the virus </a:t>
            </a:r>
            <a:endParaRPr lang="en-US" sz="2400" dirty="0">
              <a:solidFill>
                <a:schemeClr val="bg1"/>
              </a:solidFill>
            </a:endParaRPr>
          </a:p>
          <a:p>
            <a:pPr>
              <a:lnSpc>
                <a:spcPts val="2940"/>
              </a:lnSpc>
            </a:pPr>
            <a:r>
              <a:rPr lang="en-US" sz="2400" dirty="0">
                <a:solidFill>
                  <a:schemeClr val="bg1"/>
                </a:solidFill>
              </a:rPr>
              <a:t>	 by comparing hashes together.</a:t>
            </a:r>
            <a:endParaRPr lang="en-US" sz="2400" dirty="0">
              <a:solidFill>
                <a:schemeClr val="bg1"/>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endParaRPr lang="en-US" sz="3200" dirty="0">
              <a:solidFill>
                <a:srgbClr val="00B0F0"/>
              </a:solidFill>
              <a:latin typeface="Abadi" panose="020B0604020104020204" pitchFamily="34" charset="0"/>
            </a:endParaRPr>
          </a:p>
        </p:txBody>
      </p:sp>
      <p:pic>
        <p:nvPicPr>
          <p:cNvPr id="22" name="Picture 21"/>
          <p:cNvPicPr>
            <a:picLocks noChangeAspect="1"/>
          </p:cNvPicPr>
          <p:nvPr/>
        </p:nvPicPr>
        <p:blipFill>
          <a:blip r:embed="rId4"/>
          <a:stretch>
            <a:fillRect/>
          </a:stretch>
        </p:blipFill>
        <p:spPr>
          <a:xfrm>
            <a:off x="9829800" y="5933828"/>
            <a:ext cx="7086600" cy="38300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555498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Creating Hash for the files :</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Appling command sha1sum on the </a:t>
            </a:r>
            <a:r>
              <a:rPr lang="en-US" sz="2100" dirty="0">
                <a:solidFill>
                  <a:srgbClr val="FFC000"/>
                </a:solidFill>
                <a:latin typeface="Canva Sans" panose="020B0503030501040103"/>
                <a:ea typeface="Canva Sans" panose="020B0503030501040103"/>
                <a:cs typeface="Canva Sans" panose="020B0503030501040103"/>
                <a:sym typeface="Canva Sans" panose="020B0503030501040103"/>
              </a:rPr>
              <a:t>SeaMonkey</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 file to get its hash. As shown the hash of files is </a:t>
            </a:r>
            <a:r>
              <a:rPr lang="en-US" sz="2100" dirty="0">
                <a:solidFill>
                  <a:srgbClr val="FF0000"/>
                </a:solidFill>
                <a:latin typeface="Canva Sans" panose="020B0503030501040103"/>
                <a:ea typeface="Canva Sans" panose="020B0503030501040103"/>
                <a:cs typeface="Canva Sans" panose="020B0503030501040103"/>
                <a:sym typeface="Canva Sans" panose="020B0503030501040103"/>
              </a:rPr>
              <a:t>97a8033303692f9b7618056e49a24470525f7290</a:t>
            </a:r>
            <a:endParaRPr lang="en-US" sz="2100" dirty="0">
              <a:solidFill>
                <a:srgbClr val="FF0000"/>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Also create for other files </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endParaRPr lang="en-US" sz="3200" dirty="0">
              <a:solidFill>
                <a:srgbClr val="00B0F0"/>
              </a:solidFill>
              <a:latin typeface="Abadi" panose="020B0604020104020204" pitchFamily="34" charset="0"/>
            </a:endParaRPr>
          </a:p>
        </p:txBody>
      </p:sp>
      <p:pic>
        <p:nvPicPr>
          <p:cNvPr id="19" name="Picture 18"/>
          <p:cNvPicPr>
            <a:picLocks noChangeAspect="1"/>
          </p:cNvPicPr>
          <p:nvPr/>
        </p:nvPicPr>
        <p:blipFill>
          <a:blip r:embed="rId4"/>
          <a:srcRect b="19561"/>
          <a:stretch>
            <a:fillRect/>
          </a:stretch>
        </p:blipFill>
        <p:spPr>
          <a:xfrm>
            <a:off x="2057399" y="4042641"/>
            <a:ext cx="13752287" cy="2846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5"/>
          <a:srcRect t="4468" b="1"/>
          <a:stretch>
            <a:fillRect/>
          </a:stretch>
        </p:blipFill>
        <p:spPr>
          <a:xfrm>
            <a:off x="2267856" y="8066727"/>
            <a:ext cx="13752287" cy="1436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gs>
            <a:gs pos="100000">
              <a:srgbClr val="050417"/>
            </a:gs>
          </a:gsLst>
          <a:lin ang="2700000" scaled="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rot="0">
            <a:off x="3170040" y="2388184"/>
            <a:ext cx="6412371" cy="5510631"/>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1914666" y="1886950"/>
            <a:ext cx="11058666" cy="6513099"/>
            <a:chOff x="0" y="0"/>
            <a:chExt cx="1185991" cy="698500"/>
          </a:xfrm>
        </p:grpSpPr>
        <p:sp>
          <p:nvSpPr>
            <p:cNvPr id="17" name="Freeform 17"/>
            <p:cNvSpPr/>
            <p:nvPr/>
          </p:nvSpPr>
          <p:spPr>
            <a:xfrm>
              <a:off x="0" y="0"/>
              <a:ext cx="1185991" cy="698500"/>
            </a:xfrm>
            <a:custGeom>
              <a:avLst/>
              <a:gdLst/>
              <a:ahLst/>
              <a:cxnLst/>
              <a:rect l="l" t="t" r="r" b="b"/>
              <a:pathLst>
                <a:path w="1185991" h="698500">
                  <a:moveTo>
                    <a:pt x="1185991" y="349250"/>
                  </a:moveTo>
                  <a:lnTo>
                    <a:pt x="982791" y="698500"/>
                  </a:lnTo>
                  <a:lnTo>
                    <a:pt x="203200" y="698500"/>
                  </a:lnTo>
                  <a:lnTo>
                    <a:pt x="0" y="349250"/>
                  </a:lnTo>
                  <a:lnTo>
                    <a:pt x="203200" y="0"/>
                  </a:lnTo>
                  <a:lnTo>
                    <a:pt x="982791" y="0"/>
                  </a:lnTo>
                  <a:lnTo>
                    <a:pt x="1185991" y="349250"/>
                  </a:lnTo>
                  <a:close/>
                </a:path>
              </a:pathLst>
            </a:custGeom>
            <a:blipFill>
              <a:blip r:embed="rId5"/>
              <a:stretch>
                <a:fillRect r="-4703"/>
              </a:stretch>
            </a:blipFill>
          </p:spPr>
        </p:sp>
      </p:grpSp>
      <p:sp>
        <p:nvSpPr>
          <p:cNvPr id="18" name="TextBox 18"/>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9" name="TextBox 19"/>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endParaRPr lang="en-US" sz="1200" b="1">
              <a:solidFill>
                <a:srgbClr val="FFFFFF"/>
              </a:solidFill>
              <a:latin typeface="Open Sans Bold"/>
              <a:ea typeface="Open Sans Bold"/>
              <a:cs typeface="Open Sans Bold"/>
              <a:sym typeface="Open Sans Bold"/>
            </a:endParaRPr>
          </a:p>
        </p:txBody>
      </p:sp>
      <p:sp>
        <p:nvSpPr>
          <p:cNvPr id="20" name="TextBox 20"/>
          <p:cNvSpPr txBox="1"/>
          <p:nvPr/>
        </p:nvSpPr>
        <p:spPr>
          <a:xfrm>
            <a:off x="11237490" y="1447114"/>
            <a:ext cx="4569056" cy="9410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TEAM</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1" name="TextBox 21"/>
          <p:cNvSpPr txBox="1"/>
          <p:nvPr/>
        </p:nvSpPr>
        <p:spPr>
          <a:xfrm>
            <a:off x="9692389" y="3121609"/>
            <a:ext cx="7998093" cy="5513070"/>
          </a:xfrm>
          <a:prstGeom prst="rect">
            <a:avLst/>
          </a:prstGeom>
          <a:ln>
            <a:solidFill>
              <a:schemeClr val="tx2">
                <a:lumMod val="60000"/>
                <a:lumOff val="40000"/>
              </a:schemeClr>
            </a:solidFill>
          </a:ln>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•Hassan Mahmoud Madkour • Ahmed Gomaa Hamed</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fady maged sabry</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Zakaria Yousri Zakaria</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 Mariam Mohamed Fawzy</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TOOLS AND RESOURCES UTILIZED</a:t>
            </a: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217147" y="2547956"/>
            <a:ext cx="17694195" cy="4439292"/>
          </a:xfrm>
          <a:prstGeom prst="rect">
            <a:avLst/>
          </a:prstGeom>
        </p:spPr>
        <p:txBody>
          <a:bodyPr wrap="square" lIns="0" tIns="0" rIns="0" bIns="0" rtlCol="0" anchor="t">
            <a:spAutoFit/>
          </a:bodyPr>
          <a:lstStyle/>
          <a:p>
            <a:pPr marL="342900" indent="-342900" algn="l">
              <a:lnSpc>
                <a:spcPts val="2940"/>
              </a:lnSpc>
              <a:buFont typeface="Arial" panose="020B0604020202020204" pitchFamily="34" charset="0"/>
              <a:buChar char="•"/>
            </a:pPr>
            <a:r>
              <a:rPr lang="en-US" sz="2400" dirty="0">
                <a:solidFill>
                  <a:schemeClr val="accent6"/>
                </a:solidFill>
                <a:latin typeface="Canva Sans" panose="020B0503030501040103"/>
                <a:ea typeface="Canva Sans" panose="020B0503030501040103"/>
                <a:cs typeface="Canva Sans" panose="020B0503030501040103"/>
                <a:sym typeface="Canva Sans" panose="020B0503030501040103"/>
              </a:rPr>
              <a:t>Scanning using VirusTotal:</a:t>
            </a:r>
            <a:endParaRPr lang="en-US" sz="24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gn="l">
              <a:lnSpc>
                <a:spcPts val="2940"/>
              </a:lnSpc>
            </a:pPr>
            <a:r>
              <a:rPr lang="en-US" sz="2400" dirty="0">
                <a:solidFill>
                  <a:srgbClr val="FFFFFF"/>
                </a:solidFill>
                <a:latin typeface="Canva Sans" panose="020B0503030501040103"/>
                <a:ea typeface="Canva Sans" panose="020B0503030501040103"/>
                <a:cs typeface="Canva Sans" panose="020B0503030501040103"/>
                <a:sym typeface="Canva Sans" panose="020B0503030501040103"/>
              </a:rPr>
              <a:t>	</a:t>
            </a:r>
            <a:r>
              <a:rPr lang="en-US" sz="2100" dirty="0">
                <a:solidFill>
                  <a:srgbClr val="FFFFFF"/>
                </a:solidFill>
                <a:latin typeface="Canva Sans" panose="020B0503030501040103"/>
                <a:ea typeface="Canva Sans" panose="020B0503030501040103"/>
                <a:cs typeface="Canva Sans" panose="020B0503030501040103"/>
                <a:sym typeface="Canva Sans" panose="020B0503030501040103"/>
              </a:rPr>
              <a:t>Write the hash in search bar to know if the file is malicious or not. In our case we found 35 vendor say that it is a malicious </a:t>
            </a: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1524000" y="1935187"/>
            <a:ext cx="6543779" cy="584775"/>
          </a:xfrm>
          <a:prstGeom prst="rect">
            <a:avLst/>
          </a:prstGeom>
          <a:noFill/>
        </p:spPr>
        <p:txBody>
          <a:bodyPr wrap="none" rtlCol="0">
            <a:spAutoFit/>
          </a:bodyPr>
          <a:lstStyle/>
          <a:p>
            <a:r>
              <a:rPr lang="en-US" sz="3200" dirty="0">
                <a:solidFill>
                  <a:schemeClr val="bg1"/>
                </a:solidFill>
                <a:latin typeface="Abadi" panose="020B0604020104020204" pitchFamily="34" charset="0"/>
              </a:rPr>
              <a:t>USING </a:t>
            </a:r>
            <a:r>
              <a:rPr lang="en-US" sz="3200" dirty="0">
                <a:solidFill>
                  <a:srgbClr val="00B0F0"/>
                </a:solidFill>
                <a:latin typeface="Abadi" panose="020B0604020104020204" pitchFamily="34" charset="0"/>
              </a:rPr>
              <a:t>HASHING AND VIRUS-TOTAL </a:t>
            </a:r>
            <a:endParaRPr lang="en-US" sz="3200" dirty="0">
              <a:solidFill>
                <a:srgbClr val="00B0F0"/>
              </a:solidFill>
              <a:latin typeface="Abadi" panose="020B0604020104020204" pitchFamily="34" charset="0"/>
            </a:endParaRPr>
          </a:p>
        </p:txBody>
      </p:sp>
      <p:pic>
        <p:nvPicPr>
          <p:cNvPr id="20" name="Picture 19"/>
          <p:cNvPicPr>
            <a:picLocks noChangeAspect="1"/>
          </p:cNvPicPr>
          <p:nvPr/>
        </p:nvPicPr>
        <p:blipFill>
          <a:blip r:embed="rId4"/>
          <a:stretch>
            <a:fillRect/>
          </a:stretch>
        </p:blipFill>
        <p:spPr>
          <a:xfrm>
            <a:off x="3124200" y="3456679"/>
            <a:ext cx="11243056" cy="6342025"/>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317868" y="1076325"/>
            <a:ext cx="9995433" cy="646330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endParaRPr lang="en-US" sz="6600" dirty="0">
              <a:solidFill>
                <a:srgbClr val="33CCFF"/>
              </a:solidFill>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marL="571500" indent="-571500" algn="l">
              <a:lnSpc>
                <a:spcPts val="7215"/>
              </a:lnSpc>
              <a:buFont typeface="Wingdings" panose="05000000000000000000" pitchFamily="2" charset="2"/>
              <a:buChar char="q"/>
            </a:pPr>
            <a:r>
              <a:rPr lang="en-US" sz="4000" dirty="0">
                <a:solidFill>
                  <a:schemeClr val="accent6">
                    <a:lumMod val="60000"/>
                    <a:lumOff val="40000"/>
                  </a:schemeClr>
                </a:solidFill>
              </a:rPr>
              <a:t>Overview of the exploit analysis using exported documents from Wireshark.</a:t>
            </a:r>
            <a:endParaRPr lang="en-US" sz="4000" dirty="0">
              <a:solidFill>
                <a:schemeClr val="accent6">
                  <a:lumMod val="60000"/>
                  <a:lumOff val="40000"/>
                </a:schemeClr>
              </a:solidFill>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8" name="TextBox 17"/>
          <p:cNvSpPr txBox="1"/>
          <p:nvPr/>
        </p:nvSpPr>
        <p:spPr>
          <a:xfrm>
            <a:off x="679594" y="5339030"/>
            <a:ext cx="16930215"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Helvetica" panose="020B0604020202020204" pitchFamily="34" charset="0"/>
              </a:rPr>
              <a:t>When the user visit </a:t>
            </a:r>
            <a:r>
              <a:rPr lang="en-US" sz="3200" dirty="0">
                <a:solidFill>
                  <a:schemeClr val="bg1"/>
                </a:solidFill>
              </a:rPr>
              <a:t>n the remodeling-your-kitchen-</a:t>
            </a:r>
            <a:r>
              <a:rPr lang="en-US" sz="3200" dirty="0" err="1">
                <a:solidFill>
                  <a:schemeClr val="bg1"/>
                </a:solidFill>
              </a:rPr>
              <a:t>cabinets.html,it</a:t>
            </a:r>
            <a:r>
              <a:rPr lang="en-US" sz="3200" dirty="0">
                <a:solidFill>
                  <a:schemeClr val="bg1"/>
                </a:solidFill>
              </a:rPr>
              <a:t> load java script file which inside it the </a:t>
            </a:r>
            <a:r>
              <a:rPr lang="en-US" sz="3200" dirty="0" err="1">
                <a:solidFill>
                  <a:schemeClr val="bg1"/>
                </a:solidFill>
              </a:rPr>
              <a:t>ifram</a:t>
            </a:r>
            <a:r>
              <a:rPr lang="en-US" sz="3200" dirty="0">
                <a:solidFill>
                  <a:schemeClr val="bg1"/>
                </a:solidFill>
              </a:rPr>
              <a:t> that take the user to </a:t>
            </a:r>
            <a:r>
              <a:rPr lang="en-US" sz="3200" dirty="0" err="1">
                <a:solidFill>
                  <a:schemeClr val="bg1"/>
                </a:solidFill>
              </a:rPr>
              <a:t>anather</a:t>
            </a:r>
            <a:r>
              <a:rPr lang="en-US" sz="3200" dirty="0">
                <a:solidFill>
                  <a:schemeClr val="bg1"/>
                </a:solidFill>
              </a:rPr>
              <a:t> </a:t>
            </a:r>
            <a:r>
              <a:rPr lang="en-US" sz="3200" dirty="0" err="1">
                <a:solidFill>
                  <a:schemeClr val="bg1"/>
                </a:solidFill>
              </a:rPr>
              <a:t>websit</a:t>
            </a:r>
            <a:r>
              <a:rPr lang="en-US" sz="3200" dirty="0">
                <a:solidFill>
                  <a:schemeClr val="bg1"/>
                </a:solidFill>
              </a:rPr>
              <a:t> that it malicious.</a:t>
            </a:r>
            <a:endParaRPr lang="ar-EG" sz="3200" b="0" i="0" dirty="0">
              <a:solidFill>
                <a:schemeClr val="bg1"/>
              </a:solidFill>
              <a:effectLst/>
              <a:latin typeface="Helvetica" panose="020B0604020202020204" pitchFamily="34" charset="0"/>
            </a:endParaRPr>
          </a:p>
          <a:p>
            <a:pPr marL="457200" indent="-457200">
              <a:buFont typeface="Arial" panose="020B0604020202020204" pitchFamily="34" charset="0"/>
              <a:buChar char="•"/>
            </a:pPr>
            <a:endParaRPr lang="ar-EG" sz="3200" dirty="0">
              <a:solidFill>
                <a:schemeClr val="bg1"/>
              </a:solidFill>
              <a:latin typeface="Helvetica" panose="020B0604020202020204" pitchFamily="34" charset="0"/>
            </a:endParaRPr>
          </a:p>
          <a:p>
            <a:pPr marL="457200" indent="-457200">
              <a:buFont typeface="Arial" panose="020B0604020202020204" pitchFamily="34" charset="0"/>
              <a:buChar char="•"/>
            </a:pPr>
            <a:r>
              <a:rPr lang="en-US" sz="3200" b="0" i="0" dirty="0">
                <a:solidFill>
                  <a:schemeClr val="bg1"/>
                </a:solidFill>
                <a:effectLst/>
                <a:latin typeface="Helvetica" panose="020B0604020202020204" pitchFamily="34" charset="0"/>
              </a:rPr>
              <a:t>In this part, you will examine some of the documents that your exported from </a:t>
            </a:r>
            <a:r>
              <a:rPr lang="en-US" sz="3200" b="0" i="0" dirty="0">
                <a:solidFill>
                  <a:schemeClr val="tx2">
                    <a:lumMod val="60000"/>
                    <a:lumOff val="40000"/>
                  </a:schemeClr>
                </a:solidFill>
                <a:effectLst/>
                <a:latin typeface="Helvetica" panose="020B0604020202020204" pitchFamily="34" charset="0"/>
              </a:rPr>
              <a:t>Wireshark.</a:t>
            </a:r>
            <a:endParaRPr lang="en-US" sz="3200" b="0" i="0" dirty="0">
              <a:solidFill>
                <a:schemeClr val="tx2">
                  <a:lumMod val="60000"/>
                  <a:lumOff val="40000"/>
                </a:schemeClr>
              </a:solidFill>
              <a:effectLst/>
              <a:latin typeface="Helvetica" panose="020B0604020202020204" pitchFamily="34" charset="0"/>
            </a:endParaRPr>
          </a:p>
          <a:p>
            <a:endParaRPr lang="en-US" sz="3200" dirty="0">
              <a:solidFill>
                <a:schemeClr val="tx2">
                  <a:lumMod val="60000"/>
                  <a:lumOff val="40000"/>
                </a:schemeClr>
              </a:solidFill>
              <a:latin typeface="Abadi" panose="020B06040201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317868" y="1076325"/>
            <a:ext cx="9995433" cy="461664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r>
              <a:rPr lang="en-US" sz="4000" dirty="0">
                <a:solidFill>
                  <a:schemeClr val="accent6">
                    <a:lumMod val="60000"/>
                    <a:lumOff val="40000"/>
                  </a:schemeClr>
                </a:solidFill>
              </a:rPr>
              <a:t>.</a:t>
            </a:r>
            <a:endParaRPr lang="en-US" sz="4000" dirty="0">
              <a:solidFill>
                <a:schemeClr val="accent6">
                  <a:lumMod val="60000"/>
                  <a:lumOff val="40000"/>
                </a:schemeClr>
              </a:solidFill>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552392" y="2549627"/>
            <a:ext cx="17694195" cy="9363717"/>
          </a:xfrm>
          <a:prstGeom prst="rect">
            <a:avLst/>
          </a:prstGeom>
        </p:spPr>
        <p:txBody>
          <a:bodyPr wrap="square" lIns="0" tIns="0" rIns="0" bIns="0" rtlCol="0" anchor="t">
            <a:spAutoFit/>
          </a:bodyPr>
          <a:lstStyle/>
          <a:p>
            <a:pPr marL="342900" indent="-342900" algn="l">
              <a:lnSpc>
                <a:spcPct val="150000"/>
              </a:lnSpc>
              <a:buFont typeface="Arial" panose="020B0604020202020204" pitchFamily="34" charset="0"/>
              <a:buChar char="•"/>
            </a:pPr>
            <a:r>
              <a:rPr lang="en-US" sz="4000" b="0" i="0" dirty="0">
                <a:solidFill>
                  <a:schemeClr val="bg1"/>
                </a:solidFill>
                <a:effectLst/>
                <a:latin typeface="Helvetica" panose="020B0604020202020204" pitchFamily="34" charset="0"/>
              </a:rPr>
              <a:t>a. In Security Onion, open </a:t>
            </a:r>
            <a:r>
              <a:rPr lang="en-US" sz="4000" b="1" i="0" dirty="0">
                <a:solidFill>
                  <a:schemeClr val="bg1"/>
                </a:solidFill>
                <a:effectLst/>
                <a:latin typeface="Helvetica" panose="020B0604020202020204" pitchFamily="34" charset="0"/>
              </a:rPr>
              <a:t>the </a:t>
            </a:r>
            <a:r>
              <a:rPr lang="en-US" sz="4000" b="1" i="0" dirty="0">
                <a:solidFill>
                  <a:srgbClr val="00B050"/>
                </a:solidFill>
                <a:effectLst/>
                <a:latin typeface="Helvetica" panose="020B0604020202020204" pitchFamily="34" charset="0"/>
              </a:rPr>
              <a:t>remodeling-your-kitchen-cabinets.html</a:t>
            </a:r>
            <a:r>
              <a:rPr lang="en-US" sz="4000" b="0" i="0" dirty="0">
                <a:solidFill>
                  <a:srgbClr val="00B050"/>
                </a:solidFill>
                <a:effectLst/>
                <a:latin typeface="Helvetica" panose="020B0604020202020204" pitchFamily="34" charset="0"/>
              </a:rPr>
              <a:t> file</a:t>
            </a:r>
            <a:endParaRPr lang="en-US" sz="4000" b="0" i="0" dirty="0">
              <a:solidFill>
                <a:srgbClr val="00B050"/>
              </a:solidFill>
              <a:effectLst/>
              <a:latin typeface="Helvetica" panose="020B0604020202020204" pitchFamily="34" charset="0"/>
            </a:endParaRPr>
          </a:p>
          <a:p>
            <a:pPr algn="l">
              <a:lnSpc>
                <a:spcPct val="150000"/>
              </a:lnSpc>
            </a:pPr>
            <a:r>
              <a:rPr lang="en-US" sz="4000" b="0" i="0" dirty="0">
                <a:solidFill>
                  <a:schemeClr val="bg1"/>
                </a:solidFill>
                <a:effectLst/>
                <a:latin typeface="Helvetica" panose="020B0604020202020204" pitchFamily="34" charset="0"/>
              </a:rPr>
              <a:t> using your choice of text editor. This webpage initiated the attack.</a:t>
            </a:r>
            <a:endParaRPr lang="en-US" sz="4000" b="0" i="0" dirty="0">
              <a:solidFill>
                <a:schemeClr val="bg1"/>
              </a:solidFill>
              <a:effectLst/>
              <a:latin typeface="Helvetica" panose="020B0604020202020204" pitchFamily="34" charset="0"/>
            </a:endParaRPr>
          </a:p>
          <a:p>
            <a:pPr marL="342900" indent="-342900" algn="l">
              <a:lnSpc>
                <a:spcPts val="2940"/>
              </a:lnSpc>
              <a:buFont typeface="Arial" panose="020B0604020202020204" pitchFamily="34" charset="0"/>
              <a:buChar char="•"/>
            </a:pPr>
            <a:endParaRPr lang="en-US" sz="4000" dirty="0">
              <a:solidFill>
                <a:schemeClr val="bg1"/>
              </a:solidFill>
              <a:latin typeface="Canva Sans" panose="020B0503030501040103"/>
              <a:ea typeface="Canva Sans" panose="020B0503030501040103"/>
              <a:cs typeface="Canva Sans" panose="020B0503030501040103"/>
              <a:sym typeface="Canva Sans" panose="020B0503030501040103"/>
            </a:endParaRPr>
          </a:p>
          <a:p>
            <a:pPr marL="342900" indent="-342900">
              <a:buFont typeface="Arial" panose="020B0604020202020204" pitchFamily="34" charset="0"/>
              <a:buChar char="•"/>
            </a:pPr>
            <a:r>
              <a:rPr lang="en-US" sz="4000" dirty="0">
                <a:solidFill>
                  <a:srgbClr val="ECECEC"/>
                </a:solidFill>
                <a:latin typeface="ui-sans-serif"/>
              </a:rPr>
              <a:t> Open the file in a text editor to identify </a:t>
            </a:r>
            <a:endParaRPr lang="en-US" sz="4000" dirty="0">
              <a:solidFill>
                <a:srgbClr val="ECECEC"/>
              </a:solidFill>
              <a:latin typeface="ui-sans-serif"/>
            </a:endParaRPr>
          </a:p>
          <a:p>
            <a:pPr marL="342900" indent="-342900">
              <a:buFont typeface="Arial" panose="020B0604020202020204" pitchFamily="34" charset="0"/>
              <a:buChar char="•"/>
            </a:pPr>
            <a:r>
              <a:rPr lang="en-US" sz="4000" dirty="0">
                <a:solidFill>
                  <a:srgbClr val="ECECEC"/>
                </a:solidFill>
                <a:latin typeface="ui-sans-serif"/>
              </a:rPr>
              <a:t>malicious components.</a:t>
            </a:r>
            <a:endParaRPr lang="en-US" sz="4000" dirty="0">
              <a:solidFill>
                <a:srgbClr val="ECECEC"/>
              </a:solidFill>
              <a:latin typeface="ui-sans-serif"/>
            </a:endParaRPr>
          </a:p>
          <a:p>
            <a:pPr marL="342900" indent="-342900">
              <a:buFont typeface="Arial" panose="020B0604020202020204" pitchFamily="34" charset="0"/>
              <a:buChar char="•"/>
            </a:pPr>
            <a:endParaRPr lang="en-US" sz="4000" dirty="0">
              <a:solidFill>
                <a:srgbClr val="ECECEC"/>
              </a:solidFill>
              <a:latin typeface="ui-sans-serif"/>
            </a:endParaRPr>
          </a:p>
          <a:p>
            <a:pPr>
              <a:buFont typeface="Arial" panose="020B0604020202020204" pitchFamily="34" charset="0"/>
              <a:buChar char="•"/>
            </a:pPr>
            <a:r>
              <a:rPr lang="en-US" sz="4000" b="1" dirty="0">
                <a:solidFill>
                  <a:srgbClr val="ECECEC"/>
                </a:solidFill>
                <a:latin typeface="ui-sans-serif"/>
              </a:rPr>
              <a:t>   </a:t>
            </a:r>
            <a:r>
              <a:rPr lang="en-US" sz="4000" dirty="0">
                <a:solidFill>
                  <a:srgbClr val="ECECEC"/>
                </a:solidFill>
                <a:latin typeface="ui-sans-serif"/>
              </a:rPr>
              <a:t>The webpage initiates </a:t>
            </a:r>
            <a:endParaRPr lang="en-US" sz="4000" dirty="0">
              <a:solidFill>
                <a:srgbClr val="ECECEC"/>
              </a:solidFill>
              <a:latin typeface="ui-sans-serif"/>
            </a:endParaRPr>
          </a:p>
          <a:p>
            <a:pPr>
              <a:buFont typeface="Arial" panose="020B0604020202020204" pitchFamily="34" charset="0"/>
              <a:buChar char="•"/>
            </a:pPr>
            <a:r>
              <a:rPr lang="en-US" sz="4000" dirty="0">
                <a:solidFill>
                  <a:srgbClr val="ECECEC"/>
                </a:solidFill>
                <a:latin typeface="ui-sans-serif"/>
              </a:rPr>
              <a:t>a </a:t>
            </a:r>
            <a:r>
              <a:rPr lang="en-US" sz="4000" b="1" dirty="0">
                <a:solidFill>
                  <a:srgbClr val="ECECEC"/>
                </a:solidFill>
                <a:latin typeface="ui-sans-serif"/>
              </a:rPr>
              <a:t>drive-by attack</a:t>
            </a:r>
            <a:r>
              <a:rPr lang="en-US" sz="4000" dirty="0">
                <a:solidFill>
                  <a:srgbClr val="ECECEC"/>
                </a:solidFill>
                <a:latin typeface="ui-sans-serif"/>
              </a:rPr>
              <a:t> that led to the exploit</a:t>
            </a:r>
            <a:r>
              <a:rPr lang="en-US" sz="2400" dirty="0">
                <a:solidFill>
                  <a:srgbClr val="ECECEC"/>
                </a:solidFill>
                <a:latin typeface="ui-sans-serif"/>
              </a:rPr>
              <a:t>.</a:t>
            </a:r>
            <a:endParaRPr lang="en-US" sz="2400" dirty="0">
              <a:solidFill>
                <a:srgbClr val="ECECEC"/>
              </a:solidFill>
              <a:latin typeface="ui-sans-serif"/>
            </a:endParaRPr>
          </a:p>
          <a:p>
            <a:pPr algn="l">
              <a:lnSpc>
                <a:spcPts val="2940"/>
              </a:lnSpc>
            </a:pPr>
            <a:r>
              <a:rPr lang="en-US" sz="2400" dirty="0">
                <a:solidFill>
                  <a:schemeClr val="bg1"/>
                </a:solidFill>
                <a:latin typeface="Canva Sans" panose="020B0503030501040103"/>
                <a:ea typeface="Canva Sans" panose="020B0503030501040103"/>
                <a:cs typeface="Canva Sans" panose="020B0503030501040103"/>
                <a:sym typeface="Canva Sans" panose="020B0503030501040103"/>
              </a:rPr>
              <a:t>   </a:t>
            </a: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2100" dirty="0">
              <a:solidFill>
                <a:schemeClr val="bg1"/>
              </a:solidFill>
              <a:latin typeface="Canva Sans" panose="020B0503030501040103"/>
              <a:ea typeface="Canva Sans" panose="020B0503030501040103"/>
              <a:cs typeface="Canva Sans" panose="020B0503030501040103"/>
              <a:sym typeface="Canva Sans" panose="020B0503030501040103"/>
            </a:endParaRP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b="10981"/>
          <a:stretch>
            <a:fillRect/>
          </a:stretch>
        </p:blipFill>
        <p:spPr>
          <a:xfrm>
            <a:off x="10139425" y="4324445"/>
            <a:ext cx="7467600" cy="5683660"/>
          </a:xfrm>
          <a:prstGeom prst="rect">
            <a:avLst/>
          </a:prstGeom>
        </p:spPr>
      </p:pic>
      <p:sp>
        <p:nvSpPr>
          <p:cNvPr id="13"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Task:</a:t>
            </a:r>
            <a:r>
              <a:rPr kumimoji="0" lang="en-US" altLang="en-US" sz="1800" b="0" i="0" u="none" strike="noStrike" cap="none" normalizeH="0" baseline="0">
                <a:ln>
                  <a:noFill/>
                </a:ln>
                <a:solidFill>
                  <a:schemeClr val="tx1"/>
                </a:solidFill>
                <a:effectLst/>
                <a:latin typeface="Arial" panose="020B0604020202020204" pitchFamily="34" charset="0"/>
              </a:rPr>
              <a:t> Open the file in a text editor to identify malicious components.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The webpage initiates a </a:t>
            </a:r>
            <a:r>
              <a:rPr kumimoji="0" lang="en-US" altLang="en-US" sz="1800" b="1" i="0" u="none" strike="noStrike" cap="none" normalizeH="0" baseline="0">
                <a:ln>
                  <a:noFill/>
                </a:ln>
                <a:solidFill>
                  <a:schemeClr val="tx1"/>
                </a:solidFill>
                <a:effectLst/>
                <a:latin typeface="Arial" panose="020B0604020202020204" pitchFamily="34" charset="0"/>
              </a:rPr>
              <a:t>drive-by attack</a:t>
            </a:r>
            <a:r>
              <a:rPr kumimoji="0" lang="en-US" altLang="en-US" sz="1800" b="0" i="0" u="none" strike="noStrike" cap="none" normalizeH="0" baseline="0">
                <a:ln>
                  <a:noFill/>
                </a:ln>
                <a:solidFill>
                  <a:schemeClr val="tx1"/>
                </a:solidFill>
                <a:effectLst/>
                <a:latin typeface="Arial" panose="020B0604020202020204" pitchFamily="34" charset="0"/>
              </a:rPr>
              <a:t> that led to the exploit.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203261"/>
          </a:xfrm>
          <a:prstGeom prst="rect">
            <a:avLst/>
          </a:prstGeom>
        </p:spPr>
        <p:txBody>
          <a:bodyPr wrap="square"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347449" y="1104900"/>
            <a:ext cx="8262995" cy="13049726"/>
          </a:xfrm>
          <a:prstGeom prst="rect">
            <a:avLst/>
          </a:prstGeom>
        </p:spPr>
        <p:txBody>
          <a:bodyPr wrap="square" lIns="0" tIns="0" rIns="0" bIns="0" rtlCol="0" anchor="t">
            <a:spAutoFit/>
          </a:bodyPr>
          <a:lstStyle/>
          <a:p>
            <a:pPr algn="l">
              <a:lnSpc>
                <a:spcPts val="7215"/>
              </a:lnSpc>
            </a:pPr>
            <a:r>
              <a:rPr lang="en-US" sz="6000" dirty="0">
                <a:solidFill>
                  <a:srgbClr val="33CCFF"/>
                </a:solidFill>
              </a:rPr>
              <a:t>Examine Exploit Artifacts</a:t>
            </a:r>
            <a:endParaRPr lang="ar-EG" sz="6000" dirty="0">
              <a:solidFill>
                <a:srgbClr val="33CCFF"/>
              </a:solidFill>
            </a:endParaRPr>
          </a:p>
          <a:p>
            <a:pPr algn="l"/>
            <a:endParaRPr lang="en-US" sz="3200" dirty="0">
              <a:solidFill>
                <a:schemeClr val="bg1"/>
              </a:solidFill>
              <a:sym typeface="Bebas Neue Cyrillic" panose="02000506000000020004"/>
            </a:endParaRPr>
          </a:p>
          <a:p>
            <a:pPr marL="457200" indent="-457200" algn="l">
              <a:buFont typeface="Wingdings" panose="05000000000000000000" pitchFamily="2" charset="2"/>
              <a:buChar char="q"/>
            </a:pPr>
            <a:r>
              <a:rPr lang="en-US" sz="2800" b="0" i="0" dirty="0">
                <a:solidFill>
                  <a:schemeClr val="accent6"/>
                </a:solidFill>
                <a:effectLst/>
                <a:latin typeface="Helvetica" panose="020B0604020202020204" pitchFamily="34" charset="0"/>
              </a:rPr>
              <a:t>we find the two places in the webpage that are part of the drive-by attack that started the exploit.</a:t>
            </a:r>
            <a:endParaRPr lang="ar-EG" sz="2800" b="0" i="0" dirty="0">
              <a:solidFill>
                <a:schemeClr val="accent6"/>
              </a:solidFill>
              <a:effectLst/>
              <a:latin typeface="Helvetica" panose="020B0604020202020204" pitchFamily="34" charset="0"/>
            </a:endParaRPr>
          </a:p>
          <a:p>
            <a:pPr marL="457200" indent="-457200" algn="l">
              <a:buFont typeface="Arial" panose="020B0604020202020204" pitchFamily="34" charset="0"/>
              <a:buChar char="•"/>
            </a:pPr>
            <a:endParaRPr lang="ar-EG" sz="2800" dirty="0">
              <a:solidFill>
                <a:schemeClr val="bg1"/>
              </a:solidFill>
              <a:latin typeface="Helvetica" panose="020B0604020202020204" pitchFamily="34" charset="0"/>
            </a:endParaRPr>
          </a:p>
          <a:p>
            <a:pPr marL="457200" indent="-457200" algn="l">
              <a:buFont typeface="Arial" panose="020B0604020202020204" pitchFamily="34" charset="0"/>
              <a:buChar char="•"/>
            </a:pPr>
            <a:endParaRPr lang="ar-EG" sz="2800" dirty="0">
              <a:solidFill>
                <a:schemeClr val="bg1"/>
              </a:solidFill>
              <a:latin typeface="Helvetica" panose="020B0604020202020204" pitchFamily="34" charset="0"/>
            </a:endParaRPr>
          </a:p>
          <a:p>
            <a:pPr marL="457200" indent="-457200" algn="l">
              <a:buFont typeface="Arial" panose="020B0604020202020204" pitchFamily="34" charset="0"/>
              <a:buChar char="•"/>
            </a:pPr>
            <a:r>
              <a:rPr lang="en-US" sz="3200" dirty="0">
                <a:solidFill>
                  <a:srgbClr val="00B050"/>
                </a:solidFill>
              </a:rPr>
              <a:t>Identifying Exploit in HTML (Head Section)</a:t>
            </a:r>
            <a:endParaRPr lang="en-US" sz="3200" dirty="0">
              <a:solidFill>
                <a:srgbClr val="00B050"/>
              </a:solidFill>
            </a:endParaRPr>
          </a:p>
          <a:p>
            <a:pPr marL="457200" indent="-457200">
              <a:buFont typeface="Arial" panose="020B0604020202020204" pitchFamily="34" charset="0"/>
              <a:buChar char="•"/>
            </a:pPr>
            <a:r>
              <a:rPr lang="en-US" sz="3200" b="1" dirty="0">
                <a:solidFill>
                  <a:srgbClr val="ECECEC"/>
                </a:solidFill>
                <a:latin typeface="ui-sans-serif"/>
              </a:rPr>
              <a:t>Script Tag:</a:t>
            </a:r>
            <a:br>
              <a:rPr lang="en-US" sz="3200" dirty="0"/>
            </a:br>
            <a:endParaRPr lang="en-US" sz="3200" b="0" i="0" dirty="0">
              <a:solidFill>
                <a:schemeClr val="bg1"/>
              </a:solidFill>
              <a:effectLst/>
              <a:latin typeface="Helvetica" panose="020B0604020202020204" pitchFamily="34" charset="0"/>
            </a:endParaRPr>
          </a:p>
          <a:p>
            <a:r>
              <a:rPr lang="en-US" sz="2800" b="0" i="0" dirty="0">
                <a:solidFill>
                  <a:schemeClr val="bg1"/>
                </a:solidFill>
                <a:effectLst/>
                <a:latin typeface="Helvetica" panose="020B0604020202020204" pitchFamily="34" charset="0"/>
              </a:rPr>
              <a:t> </a:t>
            </a:r>
            <a:r>
              <a:rPr lang="en-US" sz="2800" dirty="0"/>
              <a:t>&lt;script </a:t>
            </a:r>
            <a:r>
              <a:rPr lang="en-US" sz="2800" dirty="0">
                <a:solidFill>
                  <a:srgbClr val="DF3079"/>
                </a:solidFill>
              </a:rPr>
              <a:t>type</a:t>
            </a:r>
            <a:r>
              <a:rPr lang="en-US" sz="2800" dirty="0"/>
              <a:t>=</a:t>
            </a:r>
            <a:r>
              <a:rPr lang="en-US" sz="2800" dirty="0">
                <a:solidFill>
                  <a:srgbClr val="00A67D"/>
                </a:solidFill>
              </a:rPr>
              <a:t>"text/</a:t>
            </a:r>
            <a:r>
              <a:rPr lang="en-US" sz="2800" dirty="0" err="1">
                <a:solidFill>
                  <a:srgbClr val="00A67D"/>
                </a:solidFill>
              </a:rPr>
              <a:t>javascript</a:t>
            </a:r>
            <a:r>
              <a:rPr lang="en-US" sz="2800" dirty="0">
                <a:solidFill>
                  <a:srgbClr val="00A67D"/>
                </a:solidFill>
              </a:rPr>
              <a:t>"</a:t>
            </a:r>
            <a:r>
              <a:rPr lang="en-US" sz="2800" dirty="0"/>
              <a:t> </a:t>
            </a:r>
            <a:r>
              <a:rPr lang="en-US" sz="2800" dirty="0" err="1">
                <a:solidFill>
                  <a:srgbClr val="DF3079"/>
                </a:solidFill>
              </a:rPr>
              <a:t>src</a:t>
            </a:r>
            <a:r>
              <a:rPr lang="en-US" sz="2800" dirty="0"/>
              <a:t>=</a:t>
            </a:r>
            <a:r>
              <a:rPr lang="en-US" sz="2800" dirty="0">
                <a:solidFill>
                  <a:srgbClr val="00A67D"/>
                </a:solidFill>
              </a:rPr>
              <a:t>"//retrotip.visionurbana.com.ve/engine/classes/</a:t>
            </a:r>
            <a:r>
              <a:rPr lang="en-US" sz="2800" dirty="0" err="1">
                <a:solidFill>
                  <a:srgbClr val="00A67D"/>
                </a:solidFill>
              </a:rPr>
              <a:t>js</a:t>
            </a:r>
            <a:r>
              <a:rPr lang="en-US" sz="2800" dirty="0">
                <a:solidFill>
                  <a:srgbClr val="00A67D"/>
                </a:solidFill>
              </a:rPr>
              <a:t>/dle_js.js"</a:t>
            </a:r>
            <a:r>
              <a:rPr lang="en-US" sz="2800" dirty="0"/>
              <a:t>&gt;&lt;/script&gt; </a:t>
            </a:r>
            <a:endParaRPr lang="en-US" sz="2800" dirty="0"/>
          </a:p>
          <a:p>
            <a:endParaRPr lang="en-US" sz="2800" b="0" i="0" dirty="0">
              <a:solidFill>
                <a:schemeClr val="bg1"/>
              </a:solidFill>
              <a:effectLst/>
              <a:latin typeface="Helvetica" panose="020B0604020202020204" pitchFamily="34" charset="0"/>
            </a:endParaRPr>
          </a:p>
          <a:p>
            <a:r>
              <a:rPr lang="en-US" sz="2800" b="0" i="0" dirty="0">
                <a:solidFill>
                  <a:schemeClr val="bg1"/>
                </a:solidFill>
                <a:effectLst/>
                <a:latin typeface="Helvetica" panose="020B0604020202020204" pitchFamily="34" charset="0"/>
              </a:rPr>
              <a:t>- </a:t>
            </a:r>
            <a:r>
              <a:rPr lang="en-US" sz="2800" b="1" dirty="0">
                <a:solidFill>
                  <a:srgbClr val="ECECEC"/>
                </a:solidFill>
                <a:latin typeface="ui-sans-serif"/>
              </a:rPr>
              <a:t>Purpose:</a:t>
            </a:r>
            <a:r>
              <a:rPr lang="en-US" sz="2800" dirty="0">
                <a:solidFill>
                  <a:srgbClr val="ECECEC"/>
                </a:solidFill>
                <a:latin typeface="ui-sans-serif"/>
              </a:rPr>
              <a:t> Loads malicious JavaScript (dle_js.js) from a       remote server.</a:t>
            </a:r>
            <a:endParaRPr lang="en-US" sz="2800" dirty="0">
              <a:solidFill>
                <a:srgbClr val="ECECEC"/>
              </a:solidFill>
              <a:latin typeface="ui-sans-serif"/>
            </a:endParaRPr>
          </a:p>
          <a:p>
            <a:r>
              <a:rPr lang="en-US" sz="2800" b="1" dirty="0">
                <a:solidFill>
                  <a:srgbClr val="ECECEC"/>
                </a:solidFill>
                <a:latin typeface="ui-sans-serif"/>
              </a:rPr>
              <a:t> - Impact:</a:t>
            </a:r>
            <a:r>
              <a:rPr lang="en-US" sz="2800" dirty="0">
                <a:solidFill>
                  <a:srgbClr val="ECECEC"/>
                </a:solidFill>
                <a:latin typeface="ui-sans-serif"/>
              </a:rPr>
              <a:t> Executes JavaScript code to begin the exploit process.</a:t>
            </a:r>
            <a:endParaRPr lang="en-US" sz="2800" dirty="0">
              <a:solidFill>
                <a:srgbClr val="ECECEC"/>
              </a:solidFill>
              <a:latin typeface="ui-sans-serif"/>
            </a:endParaRPr>
          </a:p>
          <a:p>
            <a:pPr algn="l"/>
            <a:endParaRPr lang="en-US" sz="2800" b="0" i="0" dirty="0">
              <a:solidFill>
                <a:schemeClr val="bg1"/>
              </a:solidFill>
              <a:effectLst/>
              <a:latin typeface="Helvetica" panose="020B0604020202020204" pitchFamily="34" charset="0"/>
            </a:endParaRPr>
          </a:p>
          <a:p>
            <a:pPr algn="l"/>
            <a:endParaRPr lang="en-US" sz="2800" dirty="0">
              <a:solidFill>
                <a:schemeClr val="bg1"/>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6910" y="1977963"/>
            <a:ext cx="9281884" cy="7743403"/>
          </a:xfrm>
          <a:prstGeom prst="rect">
            <a:avLst/>
          </a:prstGeom>
        </p:spPr>
      </p:pic>
      <p:cxnSp>
        <p:nvCxnSpPr>
          <p:cNvPr id="25" name="Straight Arrow Connector 24"/>
          <p:cNvCxnSpPr/>
          <p:nvPr/>
        </p:nvCxnSpPr>
        <p:spPr>
          <a:xfrm flipH="1">
            <a:off x="17318634" y="4305300"/>
            <a:ext cx="590606" cy="625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3"/>
          <p:cNvSpPr>
            <a:spLocks noChangeArrowheads="1"/>
          </p:cNvSpPr>
          <p:nvPr/>
        </p:nvSpPr>
        <p:spPr bwMode="auto">
          <a:xfrm>
            <a:off x="304800" y="304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4"/>
          <p:cNvSpPr>
            <a:spLocks noChangeArrowheads="1"/>
          </p:cNvSpPr>
          <p:nvPr/>
        </p:nvSpPr>
        <p:spPr bwMode="auto">
          <a:xfrm>
            <a:off x="457200" y="457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Loads malicious JavaScript (</a:t>
            </a:r>
            <a:r>
              <a:rPr kumimoji="0" lang="en-US" altLang="en-US" sz="1000" b="0" i="0" u="none" strike="noStrike" cap="none" normalizeH="0" baseline="0">
                <a:ln>
                  <a:noFill/>
                </a:ln>
                <a:solidFill>
                  <a:schemeClr val="tx1"/>
                </a:solidFill>
                <a:effectLst/>
                <a:latin typeface="Arial Unicode MS" panose="020B0604020202020204" pitchFamily="34" charset="-128"/>
              </a:rPr>
              <a:t>dle_js.js</a:t>
            </a:r>
            <a:r>
              <a:rPr kumimoji="0" lang="en-US" altLang="en-US" sz="1200" b="0" i="0" u="none" strike="noStrike" cap="none" normalizeH="0" baseline="0">
                <a:ln>
                  <a:noFill/>
                </a:ln>
                <a:solidFill>
                  <a:schemeClr val="tx1"/>
                </a:solidFill>
                <a:effectLst/>
              </a:rPr>
              <a:t>) from a remote server.</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anose="020B0604020202020204" pitchFamily="34" charset="0"/>
              </a:rPr>
              <a:t>Impact:</a:t>
            </a:r>
            <a:r>
              <a:rPr kumimoji="0" lang="en-US" altLang="en-US" sz="1800" b="0" i="0" u="none" strike="noStrike" cap="none" normalizeH="0" baseline="0">
                <a:ln>
                  <a:noFill/>
                </a:ln>
                <a:solidFill>
                  <a:schemeClr val="tx1"/>
                </a:solidFill>
                <a:effectLst/>
                <a:latin typeface="Arial" panose="020B0604020202020204" pitchFamily="34" charset="0"/>
              </a:rPr>
              <a:t> Executes JavaScript code to begin the exploit process.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166915" y="1104900"/>
            <a:ext cx="8653293" cy="12372618"/>
          </a:xfrm>
          <a:prstGeom prst="rect">
            <a:avLst/>
          </a:prstGeom>
        </p:spPr>
        <p:txBody>
          <a:bodyPr wrap="square" lIns="0" tIns="0" rIns="0" bIns="0" rtlCol="0" anchor="t">
            <a:spAutoFit/>
          </a:bodyPr>
          <a:lstStyle/>
          <a:p>
            <a:pPr algn="l">
              <a:lnSpc>
                <a:spcPts val="7215"/>
              </a:lnSpc>
            </a:pPr>
            <a:r>
              <a:rPr lang="en-US" sz="6600" dirty="0">
                <a:solidFill>
                  <a:srgbClr val="33CCFF"/>
                </a:solidFill>
              </a:rPr>
              <a:t>Examine Exploit Artifacts</a:t>
            </a:r>
            <a:endParaRPr lang="ar-EG" sz="6600" dirty="0">
              <a:solidFill>
                <a:srgbClr val="33CCFF"/>
              </a:solidFill>
            </a:endParaRPr>
          </a:p>
          <a:p>
            <a:pPr marL="571500" indent="-571500" algn="l">
              <a:lnSpc>
                <a:spcPts val="7215"/>
              </a:lnSpc>
              <a:buFont typeface="Arial" panose="020B0604020202020204" pitchFamily="34" charset="0"/>
              <a:buChar char="•"/>
            </a:pPr>
            <a:r>
              <a:rPr lang="en-US" sz="4000" dirty="0">
                <a:solidFill>
                  <a:srgbClr val="00B050"/>
                </a:solidFill>
              </a:rPr>
              <a:t>Identifying Exploit in HTML (Body Section)</a:t>
            </a:r>
            <a:endParaRPr lang="en-US" sz="4000" b="0" i="0" dirty="0">
              <a:solidFill>
                <a:srgbClr val="00B050"/>
              </a:solidFill>
              <a:effectLst/>
              <a:latin typeface="Helvetica" panose="020B0604020202020204" pitchFamily="34" charset="0"/>
            </a:endParaRPr>
          </a:p>
          <a:p>
            <a:r>
              <a:rPr lang="en-US" sz="3200" b="1" dirty="0">
                <a:solidFill>
                  <a:srgbClr val="ECECEC"/>
                </a:solidFill>
                <a:latin typeface="ui-sans-serif"/>
              </a:rPr>
              <a:t> - Iframe Element</a:t>
            </a:r>
            <a:endParaRPr lang="en-US" sz="3200" b="1" dirty="0">
              <a:solidFill>
                <a:srgbClr val="ECECEC"/>
              </a:solidFill>
              <a:latin typeface="ui-sans-serif"/>
            </a:endParaRPr>
          </a:p>
          <a:p>
            <a:r>
              <a:rPr lang="en-US" sz="3200" b="1" dirty="0">
                <a:solidFill>
                  <a:srgbClr val="ECECEC"/>
                </a:solidFill>
                <a:latin typeface="ui-sans-serif"/>
              </a:rPr>
              <a:t>   </a:t>
            </a:r>
            <a:endParaRPr lang="en-US" sz="3200" b="1" dirty="0">
              <a:solidFill>
                <a:srgbClr val="ECECEC"/>
              </a:solidFill>
              <a:latin typeface="ui-sans-serif"/>
            </a:endParaRPr>
          </a:p>
          <a:p>
            <a:r>
              <a:rPr lang="en-US" sz="3200" dirty="0">
                <a:solidFill>
                  <a:srgbClr val="FFFFFF"/>
                </a:solidFill>
                <a:latin typeface="ui-monospace"/>
              </a:rPr>
              <a:t>&lt;iframe </a:t>
            </a:r>
            <a:r>
              <a:rPr lang="en-US" sz="3200" dirty="0" err="1">
                <a:solidFill>
                  <a:srgbClr val="DF3079"/>
                </a:solidFill>
                <a:latin typeface="ui-monospace"/>
              </a:rPr>
              <a:t>src</a:t>
            </a:r>
            <a:r>
              <a:rPr lang="en-US" sz="3200" dirty="0">
                <a:solidFill>
                  <a:srgbClr val="FFFFFF"/>
                </a:solidFill>
                <a:latin typeface="ui-monospace"/>
              </a:rPr>
              <a:t>=</a:t>
            </a:r>
            <a:r>
              <a:rPr lang="en-US" sz="3200" dirty="0">
                <a:solidFill>
                  <a:srgbClr val="00A67D"/>
                </a:solidFill>
                <a:latin typeface="ui-monospace"/>
              </a:rPr>
              <a:t>"https://tyu.benme.com"</a:t>
            </a:r>
            <a:r>
              <a:rPr lang="en-US" sz="3200" dirty="0">
                <a:solidFill>
                  <a:srgbClr val="FFFFFF"/>
                </a:solidFill>
                <a:latin typeface="ui-monospace"/>
              </a:rPr>
              <a:t> </a:t>
            </a:r>
            <a:r>
              <a:rPr lang="en-US" sz="3200" dirty="0">
                <a:solidFill>
                  <a:srgbClr val="DF3079"/>
                </a:solidFill>
                <a:latin typeface="ui-monospace"/>
              </a:rPr>
              <a:t>width</a:t>
            </a:r>
            <a:r>
              <a:rPr lang="en-US" sz="3200" dirty="0">
                <a:solidFill>
                  <a:srgbClr val="FFFFFF"/>
                </a:solidFill>
                <a:latin typeface="ui-monospace"/>
              </a:rPr>
              <a:t>=</a:t>
            </a:r>
            <a:r>
              <a:rPr lang="en-US" sz="3200" dirty="0">
                <a:solidFill>
                  <a:srgbClr val="00A67D"/>
                </a:solidFill>
                <a:latin typeface="ui-monospace"/>
              </a:rPr>
              <a:t>"290"</a:t>
            </a:r>
            <a:r>
              <a:rPr lang="en-US" sz="3200" dirty="0">
                <a:solidFill>
                  <a:srgbClr val="FFFFFF"/>
                </a:solidFill>
                <a:latin typeface="ui-monospace"/>
              </a:rPr>
              <a:t> </a:t>
            </a:r>
            <a:r>
              <a:rPr lang="en-US" sz="3200" dirty="0">
                <a:solidFill>
                  <a:srgbClr val="DF3079"/>
                </a:solidFill>
                <a:latin typeface="ui-monospace"/>
              </a:rPr>
              <a:t>height</a:t>
            </a:r>
            <a:r>
              <a:rPr lang="en-US" sz="3200" dirty="0">
                <a:solidFill>
                  <a:srgbClr val="FFFFFF"/>
                </a:solidFill>
                <a:latin typeface="ui-monospace"/>
              </a:rPr>
              <a:t>=</a:t>
            </a:r>
            <a:r>
              <a:rPr lang="en-US" sz="3200" dirty="0">
                <a:solidFill>
                  <a:srgbClr val="00A67D"/>
                </a:solidFill>
                <a:latin typeface="ui-monospace"/>
              </a:rPr>
              <a:t>"257"</a:t>
            </a:r>
            <a:r>
              <a:rPr lang="en-US" sz="3200" dirty="0">
                <a:solidFill>
                  <a:srgbClr val="FFFFFF"/>
                </a:solidFill>
                <a:latin typeface="ui-monospace"/>
              </a:rPr>
              <a:t>&gt;&lt;/iframe&gt;</a:t>
            </a:r>
            <a:endParaRPr lang="en-US" sz="3200" b="1" dirty="0">
              <a:solidFill>
                <a:srgbClr val="ECECEC"/>
              </a:solidFill>
              <a:latin typeface="ui-sans-serif"/>
            </a:endParaRPr>
          </a:p>
          <a:p>
            <a:endParaRPr lang="en-US" sz="3200" b="1" dirty="0">
              <a:solidFill>
                <a:srgbClr val="ECECEC"/>
              </a:solidFill>
              <a:latin typeface="ui-sans-serif"/>
            </a:endParaRPr>
          </a:p>
          <a:p>
            <a:r>
              <a:rPr lang="en-US" sz="3200" b="1" dirty="0">
                <a:solidFill>
                  <a:srgbClr val="ECECEC"/>
                </a:solidFill>
                <a:latin typeface="ui-sans-serif"/>
              </a:rPr>
              <a:t>-Purpose:</a:t>
            </a:r>
            <a:r>
              <a:rPr lang="en-US" sz="3200" dirty="0">
                <a:solidFill>
                  <a:srgbClr val="ECECEC"/>
                </a:solidFill>
                <a:latin typeface="ui-sans-serif"/>
              </a:rPr>
              <a:t> Embeds an external hidden iframe to a   malicious server (tyu.benme.com).</a:t>
            </a:r>
            <a:endParaRPr lang="en-US" sz="3200" dirty="0">
              <a:solidFill>
                <a:srgbClr val="ECECEC"/>
              </a:solidFill>
              <a:latin typeface="ui-sans-serif"/>
            </a:endParaRPr>
          </a:p>
          <a:p>
            <a:endParaRPr lang="en-US" sz="3200" dirty="0">
              <a:solidFill>
                <a:srgbClr val="ECECEC"/>
              </a:solidFill>
              <a:latin typeface="ui-sans-serif"/>
            </a:endParaRPr>
          </a:p>
          <a:p>
            <a:r>
              <a:rPr lang="en-US" sz="3200" b="1" dirty="0">
                <a:solidFill>
                  <a:srgbClr val="ECECEC"/>
                </a:solidFill>
                <a:latin typeface="ui-sans-serif"/>
              </a:rPr>
              <a:t> - Impact:</a:t>
            </a:r>
            <a:r>
              <a:rPr lang="en-US" sz="3200" dirty="0">
                <a:solidFill>
                  <a:srgbClr val="ECECEC"/>
                </a:solidFill>
                <a:latin typeface="ui-sans-serif"/>
              </a:rPr>
              <a:t> Allows the attacker to load malicious content without the user’s knowledge</a:t>
            </a:r>
            <a:endParaRPr lang="en-US" sz="3200" dirty="0">
              <a:solidFill>
                <a:srgbClr val="ECECEC"/>
              </a:solidFill>
              <a:latin typeface="ui-sans-serif"/>
            </a:endParaRPr>
          </a:p>
          <a:p>
            <a:endParaRPr lang="en-US" sz="3200" dirty="0">
              <a:solidFill>
                <a:srgbClr val="ECECEC"/>
              </a:solidFill>
              <a:latin typeface="ui-sans-serif"/>
            </a:endParaRPr>
          </a:p>
          <a:p>
            <a:endParaRPr lang="en-US" sz="3200" dirty="0">
              <a:solidFill>
                <a:srgbClr val="ECECEC"/>
              </a:solidFill>
              <a:latin typeface="ui-sans-serif"/>
            </a:endParaRPr>
          </a:p>
          <a:p>
            <a:pPr algn="l">
              <a:lnSpc>
                <a:spcPts val="7215"/>
              </a:lnSpc>
            </a:pPr>
            <a:endParaRPr lang="en-US" sz="3200" dirty="0">
              <a:solidFill>
                <a:schemeClr val="bg1"/>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1633" y="1714500"/>
            <a:ext cx="9329452" cy="8124920"/>
          </a:xfrm>
          <a:prstGeom prst="rect">
            <a:avLst/>
          </a:prstGeom>
        </p:spPr>
      </p:pic>
      <p:cxnSp>
        <p:nvCxnSpPr>
          <p:cNvPr id="20" name="Straight Arrow Connector 19"/>
          <p:cNvCxnSpPr/>
          <p:nvPr/>
        </p:nvCxnSpPr>
        <p:spPr>
          <a:xfrm flipH="1" flipV="1">
            <a:off x="11811000" y="4762500"/>
            <a:ext cx="1524000" cy="457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000" b="0" i="0" u="none" strike="noStrike" cap="none" normalizeH="0" baseline="0">
                <a:ln>
                  <a:noFill/>
                </a:ln>
                <a:solidFill>
                  <a:schemeClr val="tx1"/>
                </a:solidFill>
                <a:effectLst/>
                <a:latin typeface="Arial Unicode MS" panose="020B0604020202020204" pitchFamily="34" charset="-128"/>
              </a:rPr>
              <a:t>&lt;iframe src="https://tyu.benme.com" width="290" height="257"&gt;&lt;/iframe&gt;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stretch>
              <a:fillRect/>
            </a:stretch>
          </a:blipFill>
        </p:spPr>
        <p:txBody>
          <a:bodyPr/>
          <a:lstStyle/>
          <a:p>
            <a:endParaRPr lang="en-US"/>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endParaRPr lang="en-US" sz="1200" b="1">
              <a:solidFill>
                <a:srgbClr val="FFFFFF"/>
              </a:solidFill>
              <a:latin typeface="Open Sans Bold"/>
              <a:ea typeface="Open Sans Bold"/>
              <a:cs typeface="Open Sans Bold"/>
              <a:sym typeface="Open Sans Bold"/>
            </a:endParaRPr>
          </a:p>
        </p:txBody>
      </p:sp>
      <p:sp>
        <p:nvSpPr>
          <p:cNvPr id="16" name="TextBox 16"/>
          <p:cNvSpPr txBox="1"/>
          <p:nvPr/>
        </p:nvSpPr>
        <p:spPr>
          <a:xfrm>
            <a:off x="552392" y="1076325"/>
            <a:ext cx="9760909" cy="4598670"/>
          </a:xfrm>
          <a:prstGeom prst="rect">
            <a:avLst/>
          </a:prstGeom>
        </p:spPr>
        <p:txBody>
          <a:bodyPr lIns="0" tIns="0" rIns="0" bIns="0" rtlCol="0" anchor="t">
            <a:spAutoFit/>
          </a:bodyPr>
          <a:lstStyle/>
          <a:p>
            <a:pPr algn="l">
              <a:lnSpc>
                <a:spcPts val="7215"/>
              </a:lnSpc>
            </a:pPr>
            <a:r>
              <a:rPr lang="en-US" sz="6000" dirty="0">
                <a:solidFill>
                  <a:srgbClr val="33CCFF"/>
                </a:solidFill>
              </a:rPr>
              <a:t>Examine Exploit Artifacts</a:t>
            </a:r>
            <a:endParaRPr lang="ar-EG" sz="6000" dirty="0">
              <a:solidFill>
                <a:srgbClr val="33CCFF"/>
              </a:solidFill>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highlight>
                <a:srgbClr val="FFFF00"/>
              </a:highlight>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endParaRPr lang="en-US" sz="6500" dirty="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17" name="TextBox 17"/>
          <p:cNvSpPr txBox="1"/>
          <p:nvPr/>
        </p:nvSpPr>
        <p:spPr>
          <a:xfrm>
            <a:off x="196538" y="3161454"/>
            <a:ext cx="17694195" cy="6132576"/>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3200" dirty="0">
                <a:solidFill>
                  <a:srgbClr val="FFFFFF"/>
                </a:solidFill>
                <a:latin typeface="Canva Sans" panose="020B0503030501040103"/>
                <a:ea typeface="Canva Sans" panose="020B0503030501040103"/>
                <a:cs typeface="Canva Sans" panose="020B0503030501040103"/>
                <a:sym typeface="Canva Sans" panose="020B0503030501040103"/>
              </a:rPr>
              <a:t>When open the java script file  dle_js.js </a:t>
            </a: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ct val="150000"/>
              </a:lnSpc>
            </a:pPr>
            <a:r>
              <a:rPr lang="en-US" sz="3200" dirty="0">
                <a:solidFill>
                  <a:schemeClr val="bg1"/>
                </a:solidFill>
                <a:latin typeface="Canva Sans" panose="020B0503030501040103"/>
                <a:ea typeface="Canva Sans" panose="020B0503030501040103"/>
                <a:cs typeface="Canva Sans" panose="020B0503030501040103"/>
                <a:sym typeface="Canva Sans" panose="020B0503030501040103"/>
              </a:rPr>
              <a:t>    We find that the  </a:t>
            </a:r>
            <a:r>
              <a:rPr lang="en-US" sz="3200" dirty="0" err="1">
                <a:solidFill>
                  <a:schemeClr val="bg1"/>
                </a:solidFill>
                <a:latin typeface="Canva Sans" panose="020B0503030501040103"/>
                <a:ea typeface="Canva Sans" panose="020B0503030501040103"/>
                <a:cs typeface="Canva Sans" panose="020B0503030501040103"/>
                <a:sym typeface="Canva Sans" panose="020B0503030501040103"/>
              </a:rPr>
              <a:t>Ifram</a:t>
            </a:r>
            <a:r>
              <a:rPr lang="en-US" sz="3200" dirty="0">
                <a:solidFill>
                  <a:schemeClr val="bg1"/>
                </a:solidFill>
                <a:latin typeface="Canva Sans" panose="020B0503030501040103"/>
                <a:ea typeface="Canva Sans" panose="020B0503030501040103"/>
                <a:cs typeface="Canva Sans" panose="020B0503030501040103"/>
                <a:sym typeface="Canva Sans" panose="020B0503030501040103"/>
              </a:rPr>
              <a:t>  </a:t>
            </a:r>
            <a:r>
              <a:rPr lang="en-US" sz="3600" dirty="0">
                <a:solidFill>
                  <a:schemeClr val="bg1"/>
                </a:solidFill>
                <a:latin typeface="ui-sans-serif"/>
              </a:rPr>
              <a:t>Splits  to avoid </a:t>
            </a:r>
            <a:endParaRPr lang="en-US" sz="3600" dirty="0">
              <a:solidFill>
                <a:schemeClr val="bg1"/>
              </a:solidFill>
              <a:latin typeface="ui-sans-serif"/>
            </a:endParaRPr>
          </a:p>
          <a:p>
            <a:pPr>
              <a:lnSpc>
                <a:spcPct val="150000"/>
              </a:lnSpc>
            </a:pPr>
            <a:r>
              <a:rPr lang="en-US" sz="3600" dirty="0">
                <a:solidFill>
                  <a:schemeClr val="bg1"/>
                </a:solidFill>
                <a:latin typeface="ui-sans-serif"/>
              </a:rPr>
              <a:t>    detection by automated security systems.</a:t>
            </a:r>
            <a:endParaRPr lang="en-US" sz="3200" dirty="0">
              <a:solidFill>
                <a:schemeClr val="bg1"/>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a:p>
            <a:pPr>
              <a:lnSpc>
                <a:spcPts val="2940"/>
              </a:lnSpc>
            </a:pPr>
            <a:endParaRPr lang="en-US" sz="3200" dirty="0">
              <a:solidFill>
                <a:srgbClr val="FFFFFF"/>
              </a:solidFill>
              <a:latin typeface="Canva Sans" panose="020B0503030501040103"/>
              <a:ea typeface="Canva Sans" panose="020B0503030501040103"/>
              <a:cs typeface="Canva Sans" panose="020B0503030501040103"/>
              <a:sym typeface="Canva Sans" panose="020B0503030501040103"/>
            </a:endParaRPr>
          </a:p>
        </p:txBody>
      </p:sp>
      <p:sp>
        <p:nvSpPr>
          <p:cNvPr id="18" name="TextBox 17"/>
          <p:cNvSpPr txBox="1"/>
          <p:nvPr/>
        </p:nvSpPr>
        <p:spPr>
          <a:xfrm>
            <a:off x="679594" y="2127838"/>
            <a:ext cx="4184672" cy="646331"/>
          </a:xfrm>
          <a:prstGeom prst="rect">
            <a:avLst/>
          </a:prstGeom>
          <a:noFill/>
        </p:spPr>
        <p:txBody>
          <a:bodyPr wrap="none" rtlCol="0">
            <a:spAutoFit/>
          </a:bodyPr>
          <a:lstStyle/>
          <a:p>
            <a:r>
              <a:rPr lang="en-US" sz="3600" dirty="0">
                <a:solidFill>
                  <a:schemeClr val="accent6"/>
                </a:solidFill>
              </a:rPr>
              <a:t>Detection Avoidance:</a:t>
            </a:r>
            <a:endParaRPr lang="en-US" sz="3600" dirty="0">
              <a:solidFill>
                <a:schemeClr val="accent6"/>
              </a:solidFill>
              <a:latin typeface="Abadi" panose="020B0604020104020204" pitchFamily="34" charset="0"/>
            </a:endParaRPr>
          </a:p>
        </p:txBody>
      </p:sp>
      <p:sp>
        <p:nvSpPr>
          <p:cNvPr id="13"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604020202020204" pitchFamily="34" charset="0"/>
              </a:rPr>
              <a:t>Splits the </a:t>
            </a:r>
            <a:r>
              <a:rPr kumimoji="0" lang="en-US" altLang="en-US" sz="1000" b="0" i="0" u="none" strike="noStrike" cap="none" normalizeH="0" baseline="0">
                <a:ln>
                  <a:noFill/>
                </a:ln>
                <a:solidFill>
                  <a:schemeClr val="tx1"/>
                </a:solidFill>
                <a:effectLst/>
                <a:latin typeface="Arial Unicode MS" panose="020B0604020202020204" pitchFamily="34" charset="-128"/>
              </a:rPr>
              <a:t>iframe</a:t>
            </a:r>
            <a:r>
              <a:rPr kumimoji="0" lang="en-US" altLang="en-US" sz="1200" b="0" i="0" u="none" strike="noStrike" cap="none" normalizeH="0" baseline="0">
                <a:ln>
                  <a:noFill/>
                </a:ln>
                <a:solidFill>
                  <a:schemeClr val="tx1"/>
                </a:solidFill>
                <a:effectLst/>
              </a:rPr>
              <a:t> tag to avoid detection by automated security systems.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7678" y="1680479"/>
            <a:ext cx="7940728" cy="66017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14</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5" name="TextBox 15"/>
          <p:cNvSpPr txBox="1"/>
          <p:nvPr/>
        </p:nvSpPr>
        <p:spPr>
          <a:xfrm>
            <a:off x="1976625" y="1216817"/>
            <a:ext cx="14334750"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DECISIONS MADE THROUGHOUT THE RESPONSE PROCESS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16" name="TextBox 16"/>
          <p:cNvSpPr txBox="1"/>
          <p:nvPr/>
        </p:nvSpPr>
        <p:spPr>
          <a:xfrm>
            <a:off x="3118116" y="4005737"/>
            <a:ext cx="13311957" cy="72771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Open Sans"/>
                <a:ea typeface="Open Sans"/>
                <a:cs typeface="Open Sans"/>
                <a:sym typeface="Open Sans"/>
              </a:rPr>
              <a:t>·Decision to IsolateAffected Systems:This was madeto immediately halt the spread of the infection, which proved effective in limiting the impact.</a:t>
            </a:r>
            <a:endParaRPr lang="en-US" sz="2100">
              <a:solidFill>
                <a:srgbClr val="FFFFFF"/>
              </a:solidFill>
              <a:latin typeface="Open Sans"/>
              <a:ea typeface="Open Sans"/>
              <a:cs typeface="Open Sans"/>
              <a:sym typeface="Open Sans"/>
            </a:endParaRPr>
          </a:p>
        </p:txBody>
      </p:sp>
      <p:grpSp>
        <p:nvGrpSpPr>
          <p:cNvPr id="17" name="Group 17"/>
          <p:cNvGrpSpPr/>
          <p:nvPr/>
        </p:nvGrpSpPr>
        <p:grpSpPr>
          <a:xfrm rot="0">
            <a:off x="2095323" y="4043837"/>
            <a:ext cx="597723" cy="59772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2223836" y="423415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endParaRPr lang="en-US" sz="1200" b="1">
              <a:solidFill>
                <a:srgbClr val="FFFFFF"/>
              </a:solidFill>
              <a:latin typeface="Open Sans Bold"/>
              <a:ea typeface="Open Sans Bold"/>
              <a:cs typeface="Open Sans Bold"/>
              <a:sym typeface="Open Sans Bold"/>
            </a:endParaRPr>
          </a:p>
        </p:txBody>
      </p:sp>
      <p:sp>
        <p:nvSpPr>
          <p:cNvPr id="21" name="TextBox 21"/>
          <p:cNvSpPr txBox="1"/>
          <p:nvPr/>
        </p:nvSpPr>
        <p:spPr>
          <a:xfrm>
            <a:off x="3118116" y="5574861"/>
            <a:ext cx="13520760" cy="1470660"/>
          </a:xfrm>
          <a:prstGeom prst="rect">
            <a:avLst/>
          </a:prstGeom>
        </p:spPr>
        <p:txBody>
          <a:bodyPr lIns="0" tIns="0" rIns="0" bIns="0" rtlCol="0" anchor="t">
            <a:spAutoFit/>
          </a:bodyPr>
          <a:lstStyle/>
          <a:p>
            <a:pPr algn="l">
              <a:lnSpc>
                <a:spcPts val="2940"/>
              </a:lnSpc>
            </a:pPr>
            <a:r>
              <a:rPr lang="en-US" sz="2100">
                <a:solidFill>
                  <a:srgbClr val="FFFFFF"/>
                </a:solidFill>
                <a:latin typeface="Open Sans"/>
                <a:ea typeface="Open Sans"/>
                <a:cs typeface="Open Sans"/>
                <a:sym typeface="Open Sans"/>
              </a:rPr>
              <a:t>·Choice of Tools for Investigation: The SOC team decided on usingWireshark, Kibana, and Sguil based on their capabilities to analyze network traffic and security alerts effectively.</a:t>
            </a:r>
            <a:endParaRPr lang="en-US" sz="2100">
              <a:solidFill>
                <a:srgbClr val="FFFFFF"/>
              </a:solidFill>
              <a:latin typeface="Open Sans"/>
              <a:ea typeface="Open Sans"/>
              <a:cs typeface="Open Sans"/>
              <a:sym typeface="Open Sans"/>
            </a:endParaRPr>
          </a:p>
          <a:p>
            <a:pPr algn="l">
              <a:lnSpc>
                <a:spcPts val="2940"/>
              </a:lnSpc>
            </a:pPr>
          </a:p>
          <a:p>
            <a:pPr algn="l">
              <a:lnSpc>
                <a:spcPts val="2940"/>
              </a:lnSpc>
              <a:spcBef>
                <a:spcPct val="0"/>
              </a:spcBef>
            </a:pPr>
          </a:p>
        </p:txBody>
      </p:sp>
      <p:grpSp>
        <p:nvGrpSpPr>
          <p:cNvPr id="22" name="Group 22"/>
          <p:cNvGrpSpPr/>
          <p:nvPr/>
        </p:nvGrpSpPr>
        <p:grpSpPr>
          <a:xfrm rot="0">
            <a:off x="2095323" y="5612961"/>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5" name="TextBox 25"/>
          <p:cNvSpPr txBox="1"/>
          <p:nvPr/>
        </p:nvSpPr>
        <p:spPr>
          <a:xfrm>
            <a:off x="2223836" y="58032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endParaRPr lang="en-US" sz="1200" b="1">
              <a:solidFill>
                <a:srgbClr val="FFFFFF"/>
              </a:solidFill>
              <a:latin typeface="Open Sans Bold"/>
              <a:ea typeface="Open Sans Bold"/>
              <a:cs typeface="Open Sans Bold"/>
              <a:sym typeface="Open Sans Bold"/>
            </a:endParaRPr>
          </a:p>
        </p:txBody>
      </p:sp>
      <p:sp>
        <p:nvSpPr>
          <p:cNvPr id="26" name="TextBox 26"/>
          <p:cNvSpPr txBox="1"/>
          <p:nvPr/>
        </p:nvSpPr>
        <p:spPr>
          <a:xfrm>
            <a:off x="3118116" y="7143986"/>
            <a:ext cx="13801187" cy="727710"/>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Open Sans"/>
                <a:ea typeface="Open Sans"/>
                <a:cs typeface="Open Sans"/>
                <a:sym typeface="Open Sans"/>
              </a:rPr>
              <a:t>·Communication Strategy: A proactive communication strategy was adopted to keep stakeholders informed, emphasizing transparency in handling the incident</a:t>
            </a:r>
            <a:endParaRPr lang="en-US" sz="2100">
              <a:solidFill>
                <a:srgbClr val="FFFFFF"/>
              </a:solidFill>
              <a:latin typeface="Open Sans"/>
              <a:ea typeface="Open Sans"/>
              <a:cs typeface="Open Sans"/>
              <a:sym typeface="Open Sans"/>
            </a:endParaRPr>
          </a:p>
        </p:txBody>
      </p:sp>
      <p:grpSp>
        <p:nvGrpSpPr>
          <p:cNvPr id="27" name="Group 27"/>
          <p:cNvGrpSpPr/>
          <p:nvPr/>
        </p:nvGrpSpPr>
        <p:grpSpPr>
          <a:xfrm rot="0">
            <a:off x="2095323" y="7182086"/>
            <a:ext cx="597723" cy="59772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2223836" y="7372406"/>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endParaRPr lang="en-US" sz="1200" b="1">
              <a:solidFill>
                <a:srgbClr val="FFFFFF"/>
              </a:solidFill>
              <a:latin typeface="Open Sans Bold"/>
              <a:ea typeface="Open Sans Bold"/>
              <a:cs typeface="Open Sans Bold"/>
              <a:sym typeface="Open Sans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407670"/>
          </a:xfrm>
          <a:prstGeom prst="rect">
            <a:avLst/>
          </a:prstGeom>
        </p:spPr>
        <p:txBody>
          <a:bodyPr lIns="0" tIns="0" rIns="0" bIns="0" rtlCol="0" anchor="t">
            <a:spAutoFit/>
          </a:bodyPr>
          <a:lstStyle/>
          <a:p>
            <a:pPr algn="ctr">
              <a:lnSpc>
                <a:spcPts val="1680"/>
              </a:lnSpc>
            </a:pPr>
            <a:r>
              <a:rPr lang="en-US" sz="1200" b="1">
                <a:solidFill>
                  <a:srgbClr val="FFFFFF"/>
                </a:solidFill>
                <a:latin typeface="Open Sans Bold"/>
                <a:ea typeface="Open Sans Bold"/>
                <a:cs typeface="Open Sans Bold"/>
                <a:sym typeface="Open Sans Bold"/>
              </a:rPr>
              <a:t>15</a:t>
            </a:r>
            <a:endParaRPr lang="en-US" sz="1200" b="1">
              <a:solidFill>
                <a:srgbClr val="FFFFFF"/>
              </a:solidFill>
              <a:latin typeface="Open Sans Bold"/>
              <a:ea typeface="Open Sans Bold"/>
              <a:cs typeface="Open Sans Bold"/>
              <a:sym typeface="Open Sans Bold"/>
            </a:endParaRPr>
          </a:p>
          <a:p>
            <a:pPr algn="ctr">
              <a:lnSpc>
                <a:spcPts val="1680"/>
              </a:lnSpc>
              <a:spcBef>
                <a:spcPct val="0"/>
              </a:spcBef>
            </a:p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5" name="TextBox 15"/>
          <p:cNvSpPr txBox="1"/>
          <p:nvPr/>
        </p:nvSpPr>
        <p:spPr>
          <a:xfrm>
            <a:off x="1930115" y="1216817"/>
            <a:ext cx="14010728"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COMMUNICATION ACTIVITIES WITH STAKEHOLDERS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16" name="TextBox 16"/>
          <p:cNvSpPr txBox="1"/>
          <p:nvPr/>
        </p:nvSpPr>
        <p:spPr>
          <a:xfrm>
            <a:off x="3118116" y="4005737"/>
            <a:ext cx="13311957" cy="1294766"/>
          </a:xfrm>
          <a:prstGeom prst="rect">
            <a:avLst/>
          </a:prstGeom>
        </p:spPr>
        <p:txBody>
          <a:bodyPr lIns="0" tIns="0" rIns="0" bIns="0" rtlCol="0" anchor="t">
            <a:spAutoFit/>
          </a:bodyPr>
          <a:lstStyle/>
          <a:p>
            <a:pPr algn="l">
              <a:lnSpc>
                <a:spcPts val="3080"/>
              </a:lnSpc>
            </a:pPr>
            <a:r>
              <a:rPr lang="en-US" sz="2200">
                <a:solidFill>
                  <a:srgbClr val="FFFFFF"/>
                </a:solidFill>
                <a:latin typeface="Open Sans"/>
                <a:ea typeface="Open Sans"/>
                <a:cs typeface="Open Sans"/>
                <a:sym typeface="Open Sans"/>
              </a:rPr>
              <a:t>·Stakeholder Notification: Upon confirmation of the incident, the SOC team promptly communicated with relevant stakeholders, including upper management and the IT department.</a:t>
            </a:r>
            <a:endParaRPr lang="en-US" sz="2200">
              <a:solidFill>
                <a:srgbClr val="FFFFFF"/>
              </a:solidFill>
              <a:latin typeface="Open Sans"/>
              <a:ea typeface="Open Sans"/>
              <a:cs typeface="Open Sans"/>
              <a:sym typeface="Open Sans"/>
            </a:endParaRPr>
          </a:p>
          <a:p>
            <a:pPr algn="l">
              <a:lnSpc>
                <a:spcPts val="4340"/>
              </a:lnSpc>
              <a:spcBef>
                <a:spcPct val="0"/>
              </a:spcBef>
            </a:pPr>
          </a:p>
        </p:txBody>
      </p:sp>
      <p:grpSp>
        <p:nvGrpSpPr>
          <p:cNvPr id="17" name="Group 17"/>
          <p:cNvGrpSpPr/>
          <p:nvPr/>
        </p:nvGrpSpPr>
        <p:grpSpPr>
          <a:xfrm rot="0">
            <a:off x="2095323" y="4043837"/>
            <a:ext cx="597723" cy="597723"/>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0" name="TextBox 20"/>
          <p:cNvSpPr txBox="1"/>
          <p:nvPr/>
        </p:nvSpPr>
        <p:spPr>
          <a:xfrm>
            <a:off x="2223836" y="423415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endParaRPr lang="en-US" sz="1200" b="1">
              <a:solidFill>
                <a:srgbClr val="FFFFFF"/>
              </a:solidFill>
              <a:latin typeface="Open Sans Bold"/>
              <a:ea typeface="Open Sans Bold"/>
              <a:cs typeface="Open Sans Bold"/>
              <a:sym typeface="Open Sans Bold"/>
            </a:endParaRPr>
          </a:p>
        </p:txBody>
      </p:sp>
      <p:sp>
        <p:nvSpPr>
          <p:cNvPr id="21" name="TextBox 21"/>
          <p:cNvSpPr txBox="1"/>
          <p:nvPr/>
        </p:nvSpPr>
        <p:spPr>
          <a:xfrm>
            <a:off x="3118116" y="5574861"/>
            <a:ext cx="14572366" cy="1934845"/>
          </a:xfrm>
          <a:prstGeom prst="rect">
            <a:avLst/>
          </a:prstGeom>
        </p:spPr>
        <p:txBody>
          <a:bodyPr lIns="0" tIns="0" rIns="0" bIns="0" rtlCol="0" anchor="t">
            <a:spAutoFit/>
          </a:bodyPr>
          <a:lstStyle/>
          <a:p>
            <a:pPr algn="l">
              <a:lnSpc>
                <a:spcPts val="3080"/>
              </a:lnSpc>
            </a:pPr>
            <a:r>
              <a:rPr lang="en-US" sz="2200">
                <a:solidFill>
                  <a:srgbClr val="FFFFFF"/>
                </a:solidFill>
                <a:latin typeface="Open Sans"/>
                <a:ea typeface="Open Sans"/>
                <a:cs typeface="Open Sans"/>
                <a:sym typeface="Open Sans"/>
              </a:rPr>
              <a:t>·Content of Communication: The notification included: </a:t>
            </a:r>
            <a:endParaRPr lang="en-US" sz="2200">
              <a:solidFill>
                <a:srgbClr val="FFFFFF"/>
              </a:solidFill>
              <a:latin typeface="Open Sans"/>
              <a:ea typeface="Open Sans"/>
              <a:cs typeface="Open Sans"/>
              <a:sym typeface="Open Sans"/>
            </a:endParaRPr>
          </a:p>
          <a:p>
            <a:pPr algn="l">
              <a:lnSpc>
                <a:spcPts val="3080"/>
              </a:lnSpc>
            </a:pPr>
            <a:r>
              <a:rPr lang="en-US" sz="2200">
                <a:solidFill>
                  <a:srgbClr val="FFFFFF"/>
                </a:solidFill>
                <a:latin typeface="Open Sans"/>
                <a:ea typeface="Open Sans"/>
                <a:cs typeface="Open Sans"/>
                <a:sym typeface="Open Sans"/>
              </a:rPr>
              <a:t>•Nature of the attack and its potential impact</a:t>
            </a:r>
            <a:endParaRPr lang="en-US" sz="2200">
              <a:solidFill>
                <a:srgbClr val="FFFFFF"/>
              </a:solidFill>
              <a:latin typeface="Open Sans"/>
              <a:ea typeface="Open Sans"/>
              <a:cs typeface="Open Sans"/>
              <a:sym typeface="Open Sans"/>
            </a:endParaRPr>
          </a:p>
          <a:p>
            <a:pPr algn="l">
              <a:lnSpc>
                <a:spcPts val="3080"/>
              </a:lnSpc>
            </a:pPr>
            <a:r>
              <a:rPr lang="en-US" sz="2200">
                <a:solidFill>
                  <a:srgbClr val="FFFFFF"/>
                </a:solidFill>
                <a:latin typeface="Open Sans"/>
                <a:ea typeface="Open Sans"/>
                <a:cs typeface="Open Sans"/>
                <a:sym typeface="Open Sans"/>
              </a:rPr>
              <a:t>• Immediate actions being taken for containment</a:t>
            </a:r>
            <a:endParaRPr lang="en-US" sz="2200">
              <a:solidFill>
                <a:srgbClr val="FFFFFF"/>
              </a:solidFill>
              <a:latin typeface="Open Sans"/>
              <a:ea typeface="Open Sans"/>
              <a:cs typeface="Open Sans"/>
              <a:sym typeface="Open Sans"/>
            </a:endParaRPr>
          </a:p>
          <a:p>
            <a:pPr algn="l">
              <a:lnSpc>
                <a:spcPts val="3080"/>
              </a:lnSpc>
            </a:pPr>
            <a:r>
              <a:rPr lang="en-US" sz="2200">
                <a:solidFill>
                  <a:srgbClr val="FFFFFF"/>
                </a:solidFill>
                <a:latin typeface="Open Sans"/>
                <a:ea typeface="Open Sans"/>
                <a:cs typeface="Open Sans"/>
                <a:sym typeface="Open Sans"/>
              </a:rPr>
              <a:t>• Requests for resources or assistance, if necessary</a:t>
            </a:r>
            <a:endParaRPr lang="en-US" sz="2200">
              <a:solidFill>
                <a:srgbClr val="FFFFFF"/>
              </a:solidFill>
              <a:latin typeface="Open Sans"/>
              <a:ea typeface="Open Sans"/>
              <a:cs typeface="Open Sans"/>
              <a:sym typeface="Open Sans"/>
            </a:endParaRPr>
          </a:p>
          <a:p>
            <a:pPr algn="l">
              <a:lnSpc>
                <a:spcPts val="3080"/>
              </a:lnSpc>
              <a:spcBef>
                <a:spcPct val="0"/>
              </a:spcBef>
            </a:pPr>
          </a:p>
        </p:txBody>
      </p:sp>
      <p:grpSp>
        <p:nvGrpSpPr>
          <p:cNvPr id="22" name="Group 22"/>
          <p:cNvGrpSpPr/>
          <p:nvPr/>
        </p:nvGrpSpPr>
        <p:grpSpPr>
          <a:xfrm rot="0">
            <a:off x="2095323" y="5612961"/>
            <a:ext cx="597723" cy="597723"/>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25" name="TextBox 25"/>
          <p:cNvSpPr txBox="1"/>
          <p:nvPr/>
        </p:nvSpPr>
        <p:spPr>
          <a:xfrm>
            <a:off x="2223836" y="5803282"/>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endParaRPr lang="en-US" sz="1200" b="1">
              <a:solidFill>
                <a:srgbClr val="FFFFFF"/>
              </a:solidFill>
              <a:latin typeface="Open Sans Bold"/>
              <a:ea typeface="Open Sans Bold"/>
              <a:cs typeface="Open Sans Bold"/>
              <a:sym typeface="Open Sans Bold"/>
            </a:endParaRPr>
          </a:p>
        </p:txBody>
      </p:sp>
      <p:sp>
        <p:nvSpPr>
          <p:cNvPr id="26" name="TextBox 26"/>
          <p:cNvSpPr txBox="1"/>
          <p:nvPr/>
        </p:nvSpPr>
        <p:spPr>
          <a:xfrm>
            <a:off x="3359597" y="8166932"/>
            <a:ext cx="13559705" cy="1189356"/>
          </a:xfrm>
          <a:prstGeom prst="rect">
            <a:avLst/>
          </a:prstGeom>
        </p:spPr>
        <p:txBody>
          <a:bodyPr lIns="0" tIns="0" rIns="0" bIns="0" rtlCol="0" anchor="t">
            <a:spAutoFit/>
          </a:bodyPr>
          <a:lstStyle/>
          <a:p>
            <a:pPr algn="l">
              <a:lnSpc>
                <a:spcPts val="3220"/>
              </a:lnSpc>
              <a:spcBef>
                <a:spcPct val="0"/>
              </a:spcBef>
            </a:pPr>
            <a:r>
              <a:rPr lang="en-US" sz="2300">
                <a:solidFill>
                  <a:srgbClr val="FFFFFF"/>
                </a:solidFill>
                <a:latin typeface="Open Sans"/>
                <a:ea typeface="Open Sans"/>
                <a:cs typeface="Open Sans"/>
                <a:sym typeface="Open Sans"/>
              </a:rPr>
              <a:t>·Public Relations Communication: Following the incident, the public relations team addressed inquiries from concerned users about potential risks and reassured them regarding the organization's response measures</a:t>
            </a:r>
            <a:endParaRPr lang="en-US" sz="2300">
              <a:solidFill>
                <a:srgbClr val="FFFFFF"/>
              </a:solidFill>
              <a:latin typeface="Open Sans"/>
              <a:ea typeface="Open Sans"/>
              <a:cs typeface="Open Sans"/>
              <a:sym typeface="Open Sans"/>
            </a:endParaRPr>
          </a:p>
        </p:txBody>
      </p:sp>
      <p:grpSp>
        <p:nvGrpSpPr>
          <p:cNvPr id="27" name="Group 27"/>
          <p:cNvGrpSpPr/>
          <p:nvPr/>
        </p:nvGrpSpPr>
        <p:grpSpPr>
          <a:xfrm rot="0">
            <a:off x="2003265" y="8214557"/>
            <a:ext cx="597723" cy="597723"/>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30" name="TextBox 30"/>
          <p:cNvSpPr txBox="1"/>
          <p:nvPr/>
        </p:nvSpPr>
        <p:spPr>
          <a:xfrm>
            <a:off x="2131778" y="8404877"/>
            <a:ext cx="340698" cy="198033"/>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endParaRPr lang="en-US" sz="1200" b="1">
              <a:solidFill>
                <a:srgbClr val="FFFFFF"/>
              </a:solidFill>
              <a:latin typeface="Open Sans Bold"/>
              <a:ea typeface="Open Sans Bold"/>
              <a:cs typeface="Open Sans Bold"/>
              <a:sym typeface="Open Sans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3" name="TextBox 13"/>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4" name="TextBox 14"/>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16</a:t>
            </a:r>
            <a:endParaRPr lang="en-US" sz="1200" b="1">
              <a:solidFill>
                <a:srgbClr val="FFFFFF"/>
              </a:solidFill>
              <a:latin typeface="Open Sans Bold"/>
              <a:ea typeface="Open Sans Bold"/>
              <a:cs typeface="Open Sans Bold"/>
              <a:sym typeface="Open Sans Bold"/>
            </a:endParaRPr>
          </a:p>
        </p:txBody>
      </p:sp>
      <p:sp>
        <p:nvSpPr>
          <p:cNvPr id="15" name="TextBox 15"/>
          <p:cNvSpPr txBox="1"/>
          <p:nvPr/>
        </p:nvSpPr>
        <p:spPr>
          <a:xfrm>
            <a:off x="-1693386" y="1924685"/>
            <a:ext cx="21130963" cy="6390005"/>
          </a:xfrm>
          <a:prstGeom prst="rect">
            <a:avLst/>
          </a:prstGeom>
        </p:spPr>
        <p:txBody>
          <a:bodyPr lIns="0" tIns="0" rIns="0" bIns="0" rtlCol="0" anchor="t">
            <a:spAutoFit/>
          </a:bodyPr>
          <a:lstStyle/>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Containment and Eradication Procedures Implemented</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 Containment Actions:</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Immediate Isolation: The compromised system was isolated from the network to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prevent further infection.</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Blocking Malicious Connections: Firewall rules were updated to block outbound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connections to the malicious IP address and associated domains.</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Flagging Affected Endpoints: Affected systems were marked for further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investigation and monitoring.</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 Eradication Actions:</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Malware Removal: Using Sguil, Wireshark, and Kibana, the SOC analysts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identified and removed malware from affected hosts using endpoint security tools.</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Patch Management: All vulnerable software components were patched to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prevent future exploitation.</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pPr>
          </a:p>
          <a:p>
            <a:pPr algn="ctr">
              <a:lnSpc>
                <a:spcPts val="3220"/>
              </a:lnSpc>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 Log Analysis: Detailed analysis of logs was conducted to identify any indicators </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3220"/>
              </a:lnSpc>
              <a:spcBef>
                <a:spcPct val="0"/>
              </a:spcBef>
            </a:pPr>
            <a:r>
              <a:rPr lang="en-US" sz="2300">
                <a:solidFill>
                  <a:srgbClr val="FFFFFF"/>
                </a:solidFill>
                <a:latin typeface="Canva Sans" panose="020B0503030501040103"/>
                <a:ea typeface="Canva Sans" panose="020B0503030501040103"/>
                <a:cs typeface="Canva Sans" panose="020B0503030501040103"/>
                <a:sym typeface="Canva Sans" panose="020B0503030501040103"/>
              </a:rPr>
              <a:t>of compromise (IoCs) and confirm that no other systems were affected.</a:t>
            </a:r>
            <a:endParaRPr lang="en-US" sz="2300">
              <a:solidFill>
                <a:srgbClr val="FFFFFF"/>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09</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2"/>
            <a:stretch>
              <a:fillRect/>
            </a:stretch>
          </a:blipFill>
        </p:spPr>
      </p:sp>
      <p:sp>
        <p:nvSpPr>
          <p:cNvPr id="15" name="TextBox 15"/>
          <p:cNvSpPr txBox="1"/>
          <p:nvPr/>
        </p:nvSpPr>
        <p:spPr>
          <a:xfrm>
            <a:off x="6859472" y="1683203"/>
            <a:ext cx="4569056"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LESSONS LEARNED</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16" name="TextBox 16"/>
          <p:cNvSpPr txBox="1"/>
          <p:nvPr/>
        </p:nvSpPr>
        <p:spPr>
          <a:xfrm>
            <a:off x="0" y="3500572"/>
            <a:ext cx="18288000" cy="3699510"/>
          </a:xfrm>
          <a:prstGeom prst="rect">
            <a:avLst/>
          </a:prstGeom>
        </p:spPr>
        <p:txBody>
          <a:bodyPr lIns="0" tIns="0" rIns="0" bIns="0" rtlCol="0" anchor="t">
            <a:spAutoFit/>
          </a:bodyPr>
          <a:lstStyle/>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Key Takeaways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Regularvulnerability scanning: Ensuringthat legitimate websitesare regularly scanned for vulnerabilities can help detectand patch potentialweak points that attackers may use for drive-by attacks.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-Enhanced monitoring: Outboundconnections to suspicious or unknown domains should be closely monitored. Automatedsystems should alert the SOC teamof any unusual traffic patterns that may indicatea redirection to a malicious site.</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a:solidFill>
                  <a:srgbClr val="FFFFFF"/>
                </a:solidFill>
                <a:latin typeface="Canva Sans" panose="020B0503030501040103"/>
                <a:ea typeface="Canva Sans" panose="020B0503030501040103"/>
                <a:cs typeface="Canva Sans" panose="020B0503030501040103"/>
                <a:sym typeface="Canva Sans" panose="020B0503030501040103"/>
              </a:rPr>
              <a:t>- User awareness and education: Many drive-by downloadattacks exploit user trustin legitimate websites. Increased user training on recognizing suspicious behavior (e.g.,unexpected pop-ups, redirections) can help prevent users from inadvertently falling victim to such attacks.</a:t>
            </a:r>
            <a:endParaRPr lang="en-US" sz="2100">
              <a:solidFill>
                <a:srgbClr val="FFFFFF"/>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Picture1"/>
          <p:cNvPicPr>
            <a:picLocks noChangeAspect="1"/>
          </p:cNvPicPr>
          <p:nvPr/>
        </p:nvPicPr>
        <p:blipFill>
          <a:blip r:embed="rId1"/>
          <a:stretch>
            <a:fillRect/>
          </a:stretch>
        </p:blipFill>
        <p:spPr>
          <a:xfrm>
            <a:off x="0" y="-37465"/>
            <a:ext cx="18288000" cy="10286365"/>
          </a:xfrm>
          <a:prstGeom prst="rect">
            <a:avLst/>
          </a:prstGeom>
        </p:spPr>
      </p:pic>
      <p:graphicFrame>
        <p:nvGraphicFramePr>
          <p:cNvPr id="24" name="Diagram 24"/>
          <p:cNvGraphicFramePr/>
          <p:nvPr/>
        </p:nvGraphicFramePr>
        <p:xfrm>
          <a:off x="1066800" y="2472690"/>
          <a:ext cx="5086985" cy="6005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5" name="Diagram 25"/>
          <p:cNvGraphicFramePr/>
          <p:nvPr/>
        </p:nvGraphicFramePr>
        <p:xfrm>
          <a:off x="12877800" y="3181985"/>
          <a:ext cx="4297680" cy="4586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3" name="Diagram 23"/>
          <p:cNvGraphicFramePr/>
          <p:nvPr/>
        </p:nvGraphicFramePr>
        <p:xfrm>
          <a:off x="5791200" y="3162300"/>
          <a:ext cx="6357620" cy="54724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5" name="Text Box 4"/>
          <p:cNvSpPr txBox="1"/>
          <p:nvPr/>
        </p:nvSpPr>
        <p:spPr>
          <a:xfrm>
            <a:off x="7171690" y="877570"/>
            <a:ext cx="3851910" cy="1587500"/>
          </a:xfrm>
          <a:prstGeom prst="rect">
            <a:avLst/>
          </a:prstGeom>
        </p:spPr>
        <p:txBody>
          <a:bodyPr>
            <a:noAutofit/>
          </a:bodyPr>
          <a:p>
            <a:pPr defTabSz="266700">
              <a:lnSpc>
                <a:spcPct val="115000"/>
              </a:lnSpc>
              <a:spcAft>
                <a:spcPts val="800"/>
              </a:spcAft>
            </a:pPr>
            <a:r>
              <a:rPr sz="4800" b="1">
                <a:solidFill>
                  <a:schemeClr val="tx2">
                    <a:lumMod val="40000"/>
                    <a:lumOff val="60000"/>
                  </a:schemeClr>
                </a:solidFill>
                <a:latin typeface="Aptos"/>
                <a:ea typeface="Aptos"/>
              </a:rPr>
              <a:t>content</a:t>
            </a:r>
            <a:endParaRPr sz="4800" b="1">
              <a:solidFill>
                <a:schemeClr val="tx2">
                  <a:lumMod val="40000"/>
                  <a:lumOff val="60000"/>
                </a:schemeClr>
              </a:solidFill>
              <a:latin typeface="Aptos"/>
              <a:ea typeface="Apto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rot="0">
            <a:off x="12576341" y="1801985"/>
            <a:ext cx="3086100" cy="2652117"/>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6" name="Group 16"/>
          <p:cNvGrpSpPr/>
          <p:nvPr/>
        </p:nvGrpSpPr>
        <p:grpSpPr>
          <a:xfrm rot="0">
            <a:off x="10095757" y="5832898"/>
            <a:ext cx="3086100" cy="2652117"/>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8" name="TextBox 18"/>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9328126" y="2091882"/>
            <a:ext cx="7101947" cy="6103235"/>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l="-28274" r="-712"/>
              </a:stretch>
            </a:blipFill>
          </p:spPr>
        </p:sp>
      </p:grpSp>
      <p:sp>
        <p:nvSpPr>
          <p:cNvPr id="21" name="TextBox 2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22" name="TextBox 2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endParaRPr lang="en-US" sz="1200" b="1">
              <a:solidFill>
                <a:srgbClr val="FFFFFF"/>
              </a:solidFill>
              <a:latin typeface="Open Sans Bold"/>
              <a:ea typeface="Open Sans Bold"/>
              <a:cs typeface="Open Sans Bold"/>
              <a:sym typeface="Open Sans Bold"/>
            </a:endParaRPr>
          </a:p>
        </p:txBody>
      </p:sp>
      <p:sp>
        <p:nvSpPr>
          <p:cNvPr id="23" name="TextBox 23"/>
          <p:cNvSpPr txBox="1"/>
          <p:nvPr/>
        </p:nvSpPr>
        <p:spPr>
          <a:xfrm>
            <a:off x="2302127" y="2088384"/>
            <a:ext cx="5278742"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INCIDENT SUMMARY</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24" name="TextBox 24"/>
          <p:cNvSpPr txBox="1"/>
          <p:nvPr/>
        </p:nvSpPr>
        <p:spPr>
          <a:xfrm>
            <a:off x="552392" y="3526597"/>
            <a:ext cx="9136896" cy="3887470"/>
          </a:xfrm>
          <a:prstGeom prst="rect">
            <a:avLst/>
          </a:prstGeom>
        </p:spPr>
        <p:txBody>
          <a:bodyPr lIns="0" tIns="0" rIns="0" bIns="0" rtlCol="0" anchor="t">
            <a:spAutoFit/>
          </a:bodyPr>
          <a:lstStyle/>
          <a:p>
            <a:pPr algn="l">
              <a:lnSpc>
                <a:spcPts val="3080"/>
              </a:lnSpc>
            </a:pPr>
            <a:r>
              <a:rPr lang="en-US" sz="2200">
                <a:solidFill>
                  <a:srgbClr val="FFFFFF"/>
                </a:solidFill>
                <a:latin typeface="Open Sans"/>
                <a:ea typeface="Open Sans"/>
                <a:cs typeface="Open Sans"/>
                <a:sym typeface="Open Sans"/>
              </a:rPr>
              <a:t>in January 27, 2017, an incident was triggered by a user who inadvertently accessed a compromised webpage while searchingfor "home improvement remodeling your kitchen." This user-initiated event led to a drive-bydownload attack that was executed using an ExploitKit (EK). The attacker exploited vulnerabilities in the user'sbrowser to silentlyredirect them from a legitimate website,homeimprovement.com,to a malicious domain ty.benme.com, controlled by the attacker. This redirection resultedin the download of malicious files, including Cerber ransomware.</a:t>
            </a:r>
            <a:endParaRPr lang="en-US" sz="2200">
              <a:solidFill>
                <a:srgbClr val="FFFFFF"/>
              </a:solidFill>
              <a:latin typeface="Open Sans"/>
              <a:ea typeface="Open Sans"/>
              <a:cs typeface="Open Sans"/>
              <a:sym typeface="Open Sans"/>
            </a:endParaRPr>
          </a:p>
          <a:p>
            <a:pPr algn="l">
              <a:lnSpc>
                <a:spcPts val="308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rot="0">
            <a:off x="12600863" y="6007827"/>
            <a:ext cx="4243184" cy="3646486"/>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1443953" y="6007827"/>
            <a:ext cx="4243184" cy="3646486"/>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sp>
        <p:sp>
          <p:nvSpPr>
            <p:cNvPr id="20" name="TextBox 20"/>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21" name="Group 21"/>
          <p:cNvGrpSpPr/>
          <p:nvPr/>
        </p:nvGrpSpPr>
        <p:grpSpPr>
          <a:xfrm rot="0">
            <a:off x="1876051" y="5375140"/>
            <a:ext cx="14535897" cy="4911860"/>
            <a:chOff x="0" y="0"/>
            <a:chExt cx="2067104" cy="698500"/>
          </a:xfrm>
        </p:grpSpPr>
        <p:sp>
          <p:nvSpPr>
            <p:cNvPr id="22" name="Freeform 22"/>
            <p:cNvSpPr/>
            <p:nvPr/>
          </p:nvSpPr>
          <p:spPr>
            <a:xfrm>
              <a:off x="0" y="0"/>
              <a:ext cx="2067104" cy="698500"/>
            </a:xfrm>
            <a:custGeom>
              <a:avLst/>
              <a:gdLst/>
              <a:ahLst/>
              <a:cxnLst/>
              <a:rect l="l" t="t" r="r" b="b"/>
              <a:pathLst>
                <a:path w="2067104" h="698500">
                  <a:moveTo>
                    <a:pt x="2067104" y="349250"/>
                  </a:moveTo>
                  <a:lnTo>
                    <a:pt x="1863904" y="698500"/>
                  </a:lnTo>
                  <a:lnTo>
                    <a:pt x="203200" y="698500"/>
                  </a:lnTo>
                  <a:lnTo>
                    <a:pt x="0" y="349250"/>
                  </a:lnTo>
                  <a:lnTo>
                    <a:pt x="203200" y="0"/>
                  </a:lnTo>
                  <a:lnTo>
                    <a:pt x="1863904" y="0"/>
                  </a:lnTo>
                  <a:lnTo>
                    <a:pt x="2067104" y="349250"/>
                  </a:lnTo>
                  <a:close/>
                </a:path>
              </a:pathLst>
            </a:custGeom>
            <a:blipFill>
              <a:blip r:embed="rId5"/>
              <a:stretch>
                <a:fillRect t="-30648" b="-35814"/>
              </a:stretch>
            </a:blipFill>
          </p:spPr>
        </p:sp>
      </p:grpSp>
      <p:sp>
        <p:nvSpPr>
          <p:cNvPr id="23" name="TextBox 23"/>
          <p:cNvSpPr txBox="1"/>
          <p:nvPr/>
        </p:nvSpPr>
        <p:spPr>
          <a:xfrm>
            <a:off x="1670617" y="2626293"/>
            <a:ext cx="5003723" cy="1855470"/>
          </a:xfrm>
          <a:prstGeom prst="rect">
            <a:avLst/>
          </a:prstGeom>
        </p:spPr>
        <p:txBody>
          <a:bodyPr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INCIDENT SUMMARY</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24" name="TextBox 24"/>
          <p:cNvSpPr txBox="1"/>
          <p:nvPr/>
        </p:nvSpPr>
        <p:spPr>
          <a:xfrm>
            <a:off x="7911731" y="1570922"/>
            <a:ext cx="9381384" cy="2910841"/>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ns"/>
                <a:ea typeface="Open Sans"/>
                <a:cs typeface="Open Sans"/>
                <a:sym typeface="Open Sans"/>
              </a:rPr>
              <a:t>The incidentwas first identified when the **SnortNetwork Intrusion Detection System(NIDS)** detected suspicious activity originating from the user's system. The attacker's goal was not to steal data, but rather to infect the system with ransomware and encrypt its contents for monetary gain. However, due to the rapid detection and response by the SOC team, the incident was contained before significant damage could occu</a:t>
            </a:r>
            <a:endParaRPr lang="en-US" sz="24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783590" y="2019300"/>
            <a:ext cx="6470015" cy="1850390"/>
          </a:xfrm>
          <a:prstGeom prst="rect">
            <a:avLst/>
          </a:prstGeom>
        </p:spPr>
        <p:txBody>
          <a:bodyPr wrap="square"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Cerber Ransomeware</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a:p>
            <a:pPr algn="l">
              <a:lnSpc>
                <a:spcPts val="7215"/>
              </a:lnSpc>
            </a:pPr>
          </a:p>
        </p:txBody>
      </p:sp>
      <p:sp>
        <p:nvSpPr>
          <p:cNvPr id="24" name="TextBox 24"/>
          <p:cNvSpPr txBox="1"/>
          <p:nvPr/>
        </p:nvSpPr>
        <p:spPr>
          <a:xfrm>
            <a:off x="679450" y="3619500"/>
            <a:ext cx="10045065" cy="4153535"/>
          </a:xfrm>
          <a:prstGeom prst="rect">
            <a:avLst/>
          </a:prstGeom>
        </p:spPr>
        <p:txBody>
          <a:bodyPr lIns="0" tIns="0" rIns="0" bIns="0" rtlCol="0" anchor="t">
            <a:noAutofit/>
          </a:bodyPr>
          <a:lstStyle/>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Cerber was first discovered in 2016 and was considered one of the most dangerous ransomware threats at the time.</a:t>
            </a: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It used a strong encryption method that made it difficult to decrypt files without paying the ransom</a:t>
            </a: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endParaRPr lang="en-US" sz="2800">
              <a:solidFill>
                <a:srgbClr val="FFFFFF"/>
              </a:solidFill>
              <a:latin typeface="Open Sans"/>
              <a:ea typeface="Open Sans"/>
              <a:cs typeface="Open Sans"/>
              <a:sym typeface="Open Sans"/>
            </a:endParaRPr>
          </a:p>
          <a:p>
            <a:pPr marL="457200" indent="-457200" algn="l">
              <a:lnSpc>
                <a:spcPts val="3360"/>
              </a:lnSpc>
              <a:spcBef>
                <a:spcPct val="0"/>
              </a:spcBef>
              <a:buFont typeface="Arial" panose="020B0604020202020204" pitchFamily="34" charset="0"/>
              <a:buChar char="•"/>
            </a:pPr>
            <a:r>
              <a:rPr lang="en-US" sz="2800">
                <a:solidFill>
                  <a:srgbClr val="FFFFFF"/>
                </a:solidFill>
                <a:latin typeface="Open Sans"/>
                <a:ea typeface="Open Sans"/>
                <a:cs typeface="Open Sans"/>
                <a:sym typeface="Open Sans"/>
              </a:rPr>
              <a:t>Cerber ransomware is ransomware-as-a-service (RaaS), which means that the attacker licenses Cerber ransomware over the internet and splits the ransom with the developer.</a:t>
            </a:r>
            <a:endParaRPr lang="en-US" sz="28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783590" y="1714500"/>
            <a:ext cx="9372600" cy="925195"/>
          </a:xfrm>
          <a:prstGeom prst="rect">
            <a:avLst/>
          </a:prstGeom>
        </p:spPr>
        <p:txBody>
          <a:bodyPr wrap="square"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How Cerber Ransomware Works?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4" name="TextBox 24"/>
          <p:cNvSpPr txBox="1"/>
          <p:nvPr/>
        </p:nvSpPr>
        <p:spPr>
          <a:xfrm>
            <a:off x="762000" y="2933700"/>
            <a:ext cx="13769340" cy="4153535"/>
          </a:xfrm>
          <a:prstGeom prst="rect">
            <a:avLst/>
          </a:prstGeom>
        </p:spPr>
        <p:txBody>
          <a:bodyPr lIns="0" tIns="0" rIns="0" bIns="0" rtlCol="0" anchor="t">
            <a:noAutofit/>
          </a:bodyPr>
          <a:lstStyle/>
          <a:p>
            <a:pPr indent="0" algn="l">
              <a:lnSpc>
                <a:spcPts val="3360"/>
              </a:lnSpc>
              <a:spcBef>
                <a:spcPct val="0"/>
              </a:spcBef>
              <a:buNone/>
            </a:pPr>
            <a:r>
              <a:rPr lang="en-US" sz="2800">
                <a:solidFill>
                  <a:srgbClr val="FFFFFF"/>
                </a:solidFill>
                <a:latin typeface="Open Sans"/>
                <a:ea typeface="Open Sans"/>
                <a:cs typeface="Open Sans"/>
                <a:sym typeface="Open Sans"/>
              </a:rPr>
              <a:t>Cerber ransomware works in a few basic steps:</a:t>
            </a:r>
            <a:endParaRPr lang="en-US" sz="2800">
              <a:solidFill>
                <a:srgbClr val="FFFFFF"/>
              </a:solidFill>
              <a:latin typeface="Open Sans"/>
              <a:ea typeface="Open Sans"/>
              <a:cs typeface="Open Sans"/>
              <a:sym typeface="Open Sans"/>
            </a:endParaRPr>
          </a:p>
          <a:p>
            <a:pPr indent="0" algn="l">
              <a:lnSpc>
                <a:spcPts val="3360"/>
              </a:lnSpc>
              <a:spcBef>
                <a:spcPct val="0"/>
              </a:spcBef>
              <a:buNone/>
            </a:pP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1- Infection: It enters your computer through a malicious email attachment, a compromised website, or other means.</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2- Scanning: Cerber scans your computer for valuable files like documents, photos, and videos.</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3- Encryption: It encrypts these files using a strong encryption algorithm, making them inaccessible.</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4- Ransom Note: Cerber leaves a ransom note on your computer explaining what has happened and demanding a payment to unlock your files.</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5- Payment: The ransom note provides instructions on how to pay the ransom, often in cryptocurrency.</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6- Decryption: If you pay the ransom and the attackers are legitimate, they may provide a decryption key to unlock your files.</a:t>
            </a:r>
            <a:endParaRPr lang="en-US" sz="280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0">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60"/>
                </a:lnSpc>
              </a:pPr>
            </a:p>
          </p:txBody>
        </p:sp>
      </p:grpSp>
      <p:sp>
        <p:nvSpPr>
          <p:cNvPr id="11" name="TextBox 11"/>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Cyber Security</a:t>
            </a:r>
            <a:endParaRPr lang="en-US" sz="1200">
              <a:solidFill>
                <a:srgbClr val="FFFFFF"/>
              </a:solidFill>
              <a:latin typeface="Open Sans"/>
              <a:ea typeface="Open Sans"/>
              <a:cs typeface="Open Sans"/>
              <a:sym typeface="Open Sans"/>
            </a:endParaRPr>
          </a:p>
        </p:txBody>
      </p:sp>
      <p:sp>
        <p:nvSpPr>
          <p:cNvPr id="12" name="TextBox 12"/>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endParaRPr lang="en-US" sz="1200" b="1">
              <a:solidFill>
                <a:srgbClr val="FFFFFF"/>
              </a:solidFill>
              <a:latin typeface="Open Sans Bold"/>
              <a:ea typeface="Open Sans Bold"/>
              <a:cs typeface="Open Sans Bold"/>
              <a:sym typeface="Open Sans Bold"/>
            </a:endParaRP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783590" y="2019300"/>
            <a:ext cx="9372600" cy="925195"/>
          </a:xfrm>
          <a:prstGeom prst="rect">
            <a:avLst/>
          </a:prstGeom>
        </p:spPr>
        <p:txBody>
          <a:bodyPr wrap="square" lIns="0" tIns="0" rIns="0" bIns="0" rtlCol="0" anchor="t">
            <a:spAutoFit/>
          </a:bodyPr>
          <a:lstStyle/>
          <a:p>
            <a:pPr algn="l">
              <a:lnSpc>
                <a:spcPts val="7215"/>
              </a:lnSpc>
            </a:pPr>
            <a:r>
              <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rPr>
              <a:t>eXPloit kITs:</a:t>
            </a:r>
            <a:endParaRPr lang="en-US" sz="6500">
              <a:solidFill>
                <a:srgbClr val="63F1F9"/>
              </a:solidFill>
              <a:latin typeface="Bebas Neue Cyrillic" panose="02000506000000020004"/>
              <a:ea typeface="Bebas Neue Cyrillic" panose="02000506000000020004"/>
              <a:cs typeface="Bebas Neue Cyrillic" panose="02000506000000020004"/>
              <a:sym typeface="Bebas Neue Cyrillic" panose="02000506000000020004"/>
            </a:endParaRPr>
          </a:p>
        </p:txBody>
      </p:sp>
      <p:sp>
        <p:nvSpPr>
          <p:cNvPr id="24" name="TextBox 24"/>
          <p:cNvSpPr txBox="1"/>
          <p:nvPr/>
        </p:nvSpPr>
        <p:spPr>
          <a:xfrm>
            <a:off x="679450" y="3390900"/>
            <a:ext cx="13769340" cy="4153535"/>
          </a:xfrm>
          <a:prstGeom prst="rect">
            <a:avLst/>
          </a:prstGeom>
        </p:spPr>
        <p:txBody>
          <a:bodyPr lIns="0" tIns="0" rIns="0" bIns="0" rtlCol="0" anchor="t">
            <a:noAutofit/>
          </a:bodyPr>
          <a:lstStyle/>
          <a:p>
            <a:pPr indent="0" algn="l">
              <a:lnSpc>
                <a:spcPts val="3360"/>
              </a:lnSpc>
              <a:spcBef>
                <a:spcPct val="0"/>
              </a:spcBef>
              <a:buNone/>
            </a:pPr>
            <a:r>
              <a:rPr lang="en-US" sz="2800">
                <a:solidFill>
                  <a:srgbClr val="FFFFFF"/>
                </a:solidFill>
                <a:latin typeface="Open Sans"/>
                <a:ea typeface="Open Sans"/>
                <a:cs typeface="Open Sans"/>
                <a:sym typeface="Open Sans"/>
              </a:rPr>
              <a:t>Exploit kits were developed as a way to automatically and silently exploit vulnerabilities on victims’ machines while browsing the web.</a:t>
            </a:r>
            <a:endParaRPr lang="en-US" sz="2800">
              <a:solidFill>
                <a:srgbClr val="FFFFFF"/>
              </a:solidFill>
              <a:latin typeface="Open Sans"/>
              <a:ea typeface="Open Sans"/>
              <a:cs typeface="Open Sans"/>
              <a:sym typeface="Open Sans"/>
            </a:endParaRPr>
          </a:p>
          <a:p>
            <a:pPr indent="0" algn="l">
              <a:lnSpc>
                <a:spcPts val="3360"/>
              </a:lnSpc>
              <a:spcBef>
                <a:spcPct val="0"/>
              </a:spcBef>
              <a:buNone/>
            </a:pPr>
            <a:r>
              <a:rPr lang="en-US" sz="2800">
                <a:solidFill>
                  <a:srgbClr val="FFFFFF"/>
                </a:solidFill>
                <a:latin typeface="Open Sans"/>
                <a:ea typeface="Open Sans"/>
                <a:cs typeface="Open Sans"/>
                <a:sym typeface="Open Sans"/>
              </a:rPr>
              <a:t>Due to their highly automated nature, exploit kits have become one of the most popular methods of mass malware or remote access tool (RAT) distribution by criminal groups, lowering the barrier to entry for attackers. Exploit kits are also effective at generating profit for malicious actors. Creators of exploit kits offer these campaigns for rent on underground criminal markets in the form of exploit kits as a service, where the price for leading kits can reach thousands of dollars per month.</a:t>
            </a:r>
            <a:endParaRPr lang="en-US" sz="2800">
              <a:solidFill>
                <a:srgbClr val="FFFFFF"/>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18625</Words>
  <Application>WPS Presentation</Application>
  <PresentationFormat>On-screen Show (4:3)</PresentationFormat>
  <Paragraphs>677</Paragraphs>
  <Slides>39</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39</vt:i4>
      </vt:variant>
    </vt:vector>
  </HeadingPairs>
  <TitlesOfParts>
    <vt:vector size="62" baseType="lpstr">
      <vt:lpstr>Arial</vt:lpstr>
      <vt:lpstr>SimSun</vt:lpstr>
      <vt:lpstr>Wingdings</vt:lpstr>
      <vt:lpstr>Open Sans</vt:lpstr>
      <vt:lpstr>Open Sans Bold</vt:lpstr>
      <vt:lpstr>Bebas Neue Cyrillic</vt:lpstr>
      <vt:lpstr>Canva Sans</vt:lpstr>
      <vt:lpstr>Aptos</vt:lpstr>
      <vt:lpstr>Segoe Print</vt:lpstr>
      <vt:lpstr>Microsoft YaHei</vt:lpstr>
      <vt:lpstr>Arial Unicode MS</vt:lpstr>
      <vt:lpstr>Calibri</vt:lpstr>
      <vt:lpstr>Arial</vt:lpstr>
      <vt:lpstr>Calibri</vt:lpstr>
      <vt:lpstr>Helvetica</vt:lpstr>
      <vt:lpstr>Times New Roman</vt:lpstr>
      <vt:lpstr>sans-serif</vt:lpstr>
      <vt:lpstr>Abadi</vt:lpstr>
      <vt:lpstr>Helvetica</vt:lpstr>
      <vt:lpstr>ui-sans-serif</vt:lpstr>
      <vt:lpstr>Arial Unicode MS</vt:lpstr>
      <vt:lpstr>ui-monospace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Cyber Security Presentation</dc:title>
  <dc:creator/>
  <cp:lastModifiedBy>ahmed madkour</cp:lastModifiedBy>
  <cp:revision>10</cp:revision>
  <dcterms:created xsi:type="dcterms:W3CDTF">2006-08-16T00:00:00Z</dcterms:created>
  <dcterms:modified xsi:type="dcterms:W3CDTF">2024-10-02T13:43:30Z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FD8A8B8D2F844E33B3CC6A440EC4C579_12</vt:lpwstr>
  </property>
  <property fmtid="{D5CDD505-2E9C-101B-9397-08002B2CF9AE}" pid="3" name="KSOProductBuildVer">
    <vt:lpwstr>1033-12.2.0.18283</vt:lpwstr>
  </property>
</Properties>
</file>